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/>
  <p:notesSz cx="9144000" cy="6858000"/>
  <p:embeddedFontLst>
    <p:embeddedFont>
      <p:font typeface="Arial Unicode MS" panose="020B0604020202020204" charset="-122"/>
      <p:regular r:id="rId21"/>
    </p:embeddedFont>
    <p:embeddedFont>
      <p:font typeface="FZLTTHK--GBK1-0" panose="02000000000000000000" charset="-122"/>
      <p:regular r:id="rId22"/>
    </p:embeddedFont>
  </p:embeddedFontLst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005071" y="0"/>
            <a:ext cx="1976755" cy="2840990"/>
          </a:xfrm>
          <a:custGeom>
            <a:avLst/>
            <a:gdLst/>
            <a:ahLst/>
            <a:cxnLst/>
            <a:rect l="l" t="t" r="r" b="b"/>
            <a:pathLst>
              <a:path w="1976754" h="2840990">
                <a:moveTo>
                  <a:pt x="996061" y="0"/>
                </a:moveTo>
                <a:lnTo>
                  <a:pt x="747013" y="0"/>
                </a:lnTo>
                <a:lnTo>
                  <a:pt x="0" y="2840736"/>
                </a:lnTo>
                <a:lnTo>
                  <a:pt x="1976627" y="1610487"/>
                </a:lnTo>
                <a:lnTo>
                  <a:pt x="996061" y="0"/>
                </a:lnTo>
                <a:close/>
              </a:path>
            </a:pathLst>
          </a:custGeom>
          <a:solidFill>
            <a:srgbClr val="47B39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4005072" y="0"/>
            <a:ext cx="5139055" cy="6858000"/>
          </a:xfrm>
          <a:custGeom>
            <a:avLst/>
            <a:gdLst/>
            <a:ahLst/>
            <a:cxnLst/>
            <a:rect l="l" t="t" r="r" b="b"/>
            <a:pathLst>
              <a:path w="5139055" h="6858000">
                <a:moveTo>
                  <a:pt x="4562856" y="0"/>
                </a:moveTo>
                <a:lnTo>
                  <a:pt x="995172" y="0"/>
                </a:lnTo>
                <a:lnTo>
                  <a:pt x="1976247" y="1610868"/>
                </a:lnTo>
                <a:lnTo>
                  <a:pt x="4562856" y="0"/>
                </a:lnTo>
                <a:close/>
              </a:path>
              <a:path w="5139055" h="6858000">
                <a:moveTo>
                  <a:pt x="5138928" y="6798323"/>
                </a:moveTo>
                <a:lnTo>
                  <a:pt x="4984496" y="6544196"/>
                </a:lnTo>
                <a:lnTo>
                  <a:pt x="1976628" y="1610868"/>
                </a:lnTo>
                <a:lnTo>
                  <a:pt x="0" y="2841117"/>
                </a:lnTo>
                <a:lnTo>
                  <a:pt x="1111758" y="6544196"/>
                </a:lnTo>
                <a:lnTo>
                  <a:pt x="1206246" y="6858000"/>
                </a:lnTo>
                <a:lnTo>
                  <a:pt x="5138928" y="6858000"/>
                </a:lnTo>
                <a:lnTo>
                  <a:pt x="5138928" y="6798323"/>
                </a:lnTo>
                <a:close/>
              </a:path>
            </a:pathLst>
          </a:custGeom>
          <a:solidFill>
            <a:srgbClr val="38A29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5981700" y="0"/>
            <a:ext cx="3162300" cy="6797040"/>
          </a:xfrm>
          <a:custGeom>
            <a:avLst/>
            <a:gdLst/>
            <a:ahLst/>
            <a:cxnLst/>
            <a:rect l="l" t="t" r="r" b="b"/>
            <a:pathLst>
              <a:path w="3162300" h="6797040">
                <a:moveTo>
                  <a:pt x="3162300" y="0"/>
                </a:moveTo>
                <a:lnTo>
                  <a:pt x="2585339" y="0"/>
                </a:lnTo>
                <a:lnTo>
                  <a:pt x="0" y="1610233"/>
                </a:lnTo>
                <a:lnTo>
                  <a:pt x="3007868" y="6542951"/>
                </a:lnTo>
                <a:lnTo>
                  <a:pt x="3162300" y="6797040"/>
                </a:lnTo>
                <a:lnTo>
                  <a:pt x="3162300" y="0"/>
                </a:lnTo>
                <a:close/>
              </a:path>
            </a:pathLst>
          </a:custGeom>
          <a:solidFill>
            <a:srgbClr val="30929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7308" y="1745361"/>
            <a:ext cx="7138034" cy="680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FZLTTHK--GBK1-0" panose="02000000000000000000" charset="-122"/>
                <a:cs typeface="FZLTTHK--GBK1-0" panose="02000000000000000000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 Unicode MS" panose="020B0604020202020204" charset="-122"/>
                <a:cs typeface="Arial Unicode MS" panose="020B0604020202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chemeClr val="tx1"/>
                </a:solidFill>
                <a:latin typeface="Arial Unicode MS" panose="020B0604020202020204" charset="-122"/>
                <a:cs typeface="Arial Unicode MS" panose="020B0604020202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 Unicode MS" panose="020B0604020202020204" charset="-122"/>
                <a:cs typeface="Arial Unicode MS" panose="020B0604020202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 Unicode MS" panose="020B0604020202020204" charset="-122"/>
                <a:cs typeface="Arial Unicode MS" panose="020B0604020202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1980" y="266700"/>
            <a:ext cx="819150" cy="768350"/>
          </a:xfrm>
          <a:custGeom>
            <a:avLst/>
            <a:gdLst/>
            <a:ahLst/>
            <a:cxnLst/>
            <a:rect l="l" t="t" r="r" b="b"/>
            <a:pathLst>
              <a:path w="819150" h="768350">
                <a:moveTo>
                  <a:pt x="819150" y="0"/>
                </a:moveTo>
                <a:lnTo>
                  <a:pt x="0" y="768350"/>
                </a:lnTo>
              </a:path>
            </a:pathLst>
          </a:custGeom>
          <a:ln w="12700">
            <a:solidFill>
              <a:srgbClr val="FFDF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78307" y="717804"/>
            <a:ext cx="594360" cy="269875"/>
          </a:xfrm>
          <a:custGeom>
            <a:avLst/>
            <a:gdLst/>
            <a:ahLst/>
            <a:cxnLst/>
            <a:rect l="l" t="t" r="r" b="b"/>
            <a:pathLst>
              <a:path w="594360" h="269875">
                <a:moveTo>
                  <a:pt x="594360" y="0"/>
                </a:moveTo>
                <a:lnTo>
                  <a:pt x="0" y="0"/>
                </a:lnTo>
                <a:lnTo>
                  <a:pt x="297180" y="269748"/>
                </a:lnTo>
                <a:lnTo>
                  <a:pt x="594360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542" y="696544"/>
            <a:ext cx="231140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 Unicode MS" panose="020B0604020202020204" charset="-122"/>
                <a:cs typeface="Arial Unicode MS" panose="020B0604020202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542" y="1451584"/>
            <a:ext cx="7708265" cy="436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tx1"/>
                </a:solidFill>
                <a:latin typeface="Arial Unicode MS" panose="020B0604020202020204" charset="-122"/>
                <a:cs typeface="Arial Unicode MS" panose="020B0604020202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5625" y="2728721"/>
            <a:ext cx="57404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5" dirty="0">
                <a:solidFill>
                  <a:srgbClr val="FFFFFF"/>
                </a:solidFill>
                <a:latin typeface="FZLTTHK--GBK1-0" panose="02000000000000000000" charset="-122"/>
                <a:cs typeface="FZLTTHK--GBK1-0" panose="02000000000000000000" charset="-122"/>
              </a:rPr>
              <a:t>论文申请考生操作手册</a:t>
            </a:r>
            <a:endParaRPr sz="4500">
              <a:latin typeface="FZLTTHK--GBK1-0" panose="02000000000000000000" charset="-122"/>
              <a:cs typeface="FZLTTHK--GBK1-0" panose="02000000000000000000" charset="-122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0" dirty="0"/>
              <a:t>潍</a:t>
            </a:r>
            <a:r>
              <a:rPr spc="-40" dirty="0"/>
              <a:t>坊</a:t>
            </a:r>
            <a:r>
              <a:rPr spc="-40" dirty="0"/>
              <a:t>医</a:t>
            </a:r>
            <a:r>
              <a:rPr spc="-40" dirty="0"/>
              <a:t>学</a:t>
            </a:r>
            <a:r>
              <a:rPr spc="-40" dirty="0"/>
              <a:t>院</a:t>
            </a:r>
            <a:r>
              <a:rPr spc="-40" dirty="0"/>
              <a:t>自</a:t>
            </a:r>
            <a:r>
              <a:rPr spc="-40" dirty="0"/>
              <a:t>学</a:t>
            </a:r>
            <a:r>
              <a:rPr spc="-40" dirty="0"/>
              <a:t>考</a:t>
            </a:r>
            <a:r>
              <a:rPr spc="-40" dirty="0"/>
              <a:t>试</a:t>
            </a:r>
            <a:r>
              <a:rPr spc="-40" dirty="0"/>
              <a:t>在</a:t>
            </a:r>
            <a:r>
              <a:rPr spc="-40" dirty="0"/>
              <a:t>线</a:t>
            </a:r>
            <a:r>
              <a:rPr spc="-40" dirty="0"/>
              <a:t>平</a:t>
            </a:r>
            <a:r>
              <a:rPr spc="-50" dirty="0"/>
              <a:t>台</a:t>
            </a:r>
            <a:endParaRPr spc="-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141475" y="839698"/>
            <a:ext cx="2100834" cy="2415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20440" y="1615328"/>
            <a:ext cx="2286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dirty="0">
                <a:latin typeface="Arial Unicode MS" panose="020B0604020202020204" charset="-122"/>
                <a:cs typeface="Arial Unicode MS" panose="020B0604020202020204" charset="-122"/>
              </a:rPr>
              <a:t>，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7560" y="424053"/>
            <a:ext cx="2912110" cy="5973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8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20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1900">
              <a:latin typeface="Arial" panose="020B0604020202020204"/>
              <a:cs typeface="Arial" panose="020B0604020202020204"/>
            </a:endParaRPr>
          </a:p>
          <a:p>
            <a:pPr marL="384175">
              <a:lnSpc>
                <a:spcPct val="100000"/>
              </a:lnSpc>
            </a:pPr>
            <a:r>
              <a:rPr sz="1800" spc="-15" dirty="0">
                <a:latin typeface="Arial Unicode MS" panose="020B0604020202020204" charset="-122"/>
                <a:cs typeface="Arial Unicode MS" panose="020B0604020202020204" charset="-122"/>
              </a:rPr>
              <a:t>论文初稿线下提交导师：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384175" marR="5080" indent="382270">
              <a:lnSpc>
                <a:spcPct val="110000"/>
              </a:lnSpc>
              <a:spcBef>
                <a:spcPts val="5"/>
              </a:spcBef>
            </a:pP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考生成功择选导师后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要主动与导师联系对接，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在线下将撰写的论文初稿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通过</a:t>
            </a:r>
            <a:r>
              <a:rPr sz="1800" spc="-10" dirty="0">
                <a:latin typeface="Arial" panose="020B0604020202020204"/>
                <a:cs typeface="Arial" panose="020B0604020202020204"/>
              </a:rPr>
              <a:t>QQ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（微信）</a:t>
            </a:r>
            <a:r>
              <a:rPr sz="1800" spc="-25" dirty="0">
                <a:latin typeface="Arial Unicode MS" panose="020B0604020202020204" charset="-122"/>
                <a:cs typeface="Arial Unicode MS" panose="020B0604020202020204" charset="-122"/>
              </a:rPr>
              <a:t>或邮箱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发给导师，导师会按照论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文格式要求对论文进行指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导。并在规定的时间内将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指导的论文初稿上传到在</a:t>
            </a:r>
            <a:r>
              <a:rPr sz="1800" spc="-20" dirty="0">
                <a:latin typeface="Arial Unicode MS" panose="020B0604020202020204" charset="-122"/>
                <a:cs typeface="Arial Unicode MS" panose="020B0604020202020204" charset="-122"/>
              </a:rPr>
              <a:t>线平台。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384175">
              <a:lnSpc>
                <a:spcPct val="100000"/>
              </a:lnSpc>
              <a:spcBef>
                <a:spcPts val="220"/>
              </a:spcBef>
            </a:pP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论文初稿下载：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384175" marR="5080" indent="381000">
              <a:lnSpc>
                <a:spcPct val="110000"/>
              </a:lnSpc>
            </a:pP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页面中，【论文初稿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下载】、【历史纪录】均</a:t>
            </a:r>
            <a:r>
              <a:rPr sz="1800" spc="-15" dirty="0">
                <a:latin typeface="Arial Unicode MS" panose="020B0604020202020204" charset="-122"/>
                <a:cs typeface="Arial Unicode MS" panose="020B0604020202020204" charset="-122"/>
              </a:rPr>
              <a:t>可以找到教师上传的论文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初稿进行下载，也可以通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过线下接收。考生可根据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导师指导意见修改论文。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066800"/>
            <a:ext cx="5543550" cy="47085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141475" y="841222"/>
            <a:ext cx="1517141" cy="2415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7560" y="42405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9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865" y="1484198"/>
            <a:ext cx="2311400" cy="390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5135">
              <a:lnSpc>
                <a:spcPct val="100000"/>
              </a:lnSpc>
              <a:spcBef>
                <a:spcPts val="100"/>
              </a:spcBef>
              <a:tabLst>
                <a:tab pos="660400" algn="l"/>
              </a:tabLst>
            </a:pPr>
            <a:r>
              <a:rPr lang="zh-CN" altLang="" sz="1800" spc="-10" dirty="0">
                <a:latin typeface="Arial Unicode MS" panose="020B0604020202020204" charset="-122"/>
                <a:cs typeface="Arial Unicode MS" panose="020B0604020202020204" charset="-122"/>
              </a:rPr>
              <a:t>填写研究方向不超过</a:t>
            </a:r>
            <a:r>
              <a:rPr lang="en-US" altLang="zh-CN" sz="1800" spc="-10" dirty="0">
                <a:latin typeface="Arial Unicode MS" panose="020B0604020202020204" charset="-122"/>
                <a:cs typeface="Arial Unicode MS" panose="020B0604020202020204" charset="-122"/>
              </a:rPr>
              <a:t>8</a:t>
            </a:r>
            <a:r>
              <a:rPr lang="zh-CN" altLang="en-US" sz="1800" spc="-10" dirty="0">
                <a:latin typeface="Arial Unicode MS" panose="020B0604020202020204" charset="-122"/>
                <a:cs typeface="Arial Unicode MS" panose="020B0604020202020204" charset="-122"/>
              </a:rPr>
              <a:t>个字；研究方向不超过</a:t>
            </a:r>
            <a:r>
              <a:rPr lang="en-US" altLang="zh-CN" sz="1800" spc="-10" dirty="0">
                <a:latin typeface="Arial Unicode MS" panose="020B0604020202020204" charset="-122"/>
                <a:cs typeface="Arial Unicode MS" panose="020B0604020202020204" charset="-122"/>
              </a:rPr>
              <a:t>100</a:t>
            </a:r>
            <a:r>
              <a:rPr lang="zh-CN" altLang="en-US" sz="1800" spc="-10" dirty="0">
                <a:latin typeface="Arial Unicode MS" panose="020B0604020202020204" charset="-122"/>
                <a:cs typeface="Arial Unicode MS" panose="020B0604020202020204" charset="-122"/>
              </a:rPr>
              <a:t>个字</a:t>
            </a:r>
            <a:endParaRPr sz="1800" spc="-10" dirty="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 marR="5080" indent="445135">
              <a:lnSpc>
                <a:spcPct val="100000"/>
              </a:lnSpc>
              <a:spcBef>
                <a:spcPts val="100"/>
              </a:spcBef>
              <a:tabLst>
                <a:tab pos="660400" algn="l"/>
              </a:tabLst>
            </a:pP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点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击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【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选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择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文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件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】</a:t>
            </a:r>
            <a:r>
              <a:rPr sz="1800" dirty="0">
                <a:latin typeface="Arial Unicode MS" panose="020B0604020202020204" charset="-122"/>
                <a:cs typeface="Arial Unicode MS" panose="020B0604020202020204" charset="-122"/>
              </a:rPr>
              <a:t>上传论文终稿。考生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通</a:t>
            </a:r>
            <a:r>
              <a:rPr sz="1800" dirty="0">
                <a:latin typeface="Arial Unicode MS" panose="020B0604020202020204" charset="-122"/>
                <a:cs typeface="Arial Unicode MS" panose="020B0604020202020204" charset="-122"/>
              </a:rPr>
              <a:t>过导师的指导，顺利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完</a:t>
            </a:r>
            <a:r>
              <a:rPr sz="1800" dirty="0">
                <a:latin typeface="Arial Unicode MS" panose="020B0604020202020204" charset="-122"/>
                <a:cs typeface="Arial Unicode MS" panose="020B0604020202020204" charset="-122"/>
              </a:rPr>
              <a:t>成对所写论文的修改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，</a:t>
            </a:r>
            <a:r>
              <a:rPr sz="1800" dirty="0">
                <a:latin typeface="Arial Unicode MS" panose="020B0604020202020204" charset="-122"/>
                <a:cs typeface="Arial Unicode MS" panose="020B0604020202020204" charset="-122"/>
              </a:rPr>
              <a:t>修改好的论文被称作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论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文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终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稿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。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注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：</a:t>
            </a:r>
            <a:r>
              <a:rPr sz="1800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、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上</a:t>
            </a:r>
            <a:r>
              <a:rPr sz="1800" spc="-5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传</a:t>
            </a:r>
            <a:r>
              <a:rPr sz="180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的论文终稿必须是</a:t>
            </a:r>
            <a:r>
              <a:rPr sz="1800" spc="-2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pdf</a:t>
            </a:r>
            <a:r>
              <a:rPr sz="180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格</a:t>
            </a:r>
            <a:r>
              <a:rPr sz="1800" spc="-5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式</a:t>
            </a:r>
            <a:r>
              <a:rPr sz="180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	</a:t>
            </a:r>
            <a:r>
              <a:rPr sz="1800" spc="-2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180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、每次上传</a:t>
            </a:r>
            <a:r>
              <a:rPr sz="1800" spc="-5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论</a:t>
            </a:r>
            <a:r>
              <a:rPr sz="180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文终稿切勿将带封面</a:t>
            </a:r>
            <a:r>
              <a:rPr sz="1800" spc="-5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的</a:t>
            </a:r>
            <a:r>
              <a:rPr sz="180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论文上传。论文封面</a:t>
            </a:r>
            <a:r>
              <a:rPr sz="1800" spc="-5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会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自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动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统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一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添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加</a:t>
            </a:r>
            <a:r>
              <a:rPr sz="1800" spc="-5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24180"/>
            <a:ext cx="5398770" cy="60629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注意事项：</a:t>
            </a:r>
            <a:endParaRPr spc="-2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dirty="0">
                <a:latin typeface="Arial" panose="020B0604020202020204"/>
                <a:cs typeface="Arial" panose="020B0604020202020204"/>
              </a:rPr>
              <a:t>1</a:t>
            </a:r>
            <a:r>
              <a:rPr spc="200" dirty="0"/>
              <a:t>、</a:t>
            </a:r>
            <a:r>
              <a:rPr spc="200" dirty="0"/>
              <a:t>考</a:t>
            </a:r>
            <a:r>
              <a:rPr spc="200" dirty="0"/>
              <a:t>生</a:t>
            </a:r>
            <a:r>
              <a:rPr spc="200" dirty="0"/>
              <a:t>在</a:t>
            </a:r>
            <a:r>
              <a:rPr spc="200" dirty="0"/>
              <a:t>正</a:t>
            </a:r>
            <a:r>
              <a:rPr spc="200" dirty="0"/>
              <a:t>确</a:t>
            </a:r>
            <a:r>
              <a:rPr spc="65" dirty="0"/>
              <a:t>“</a:t>
            </a:r>
            <a:r>
              <a:rPr spc="200" dirty="0"/>
              <a:t>选</a:t>
            </a:r>
            <a:r>
              <a:rPr spc="200" dirty="0"/>
              <a:t>择</a:t>
            </a:r>
            <a:r>
              <a:rPr spc="200" dirty="0"/>
              <a:t>文</a:t>
            </a:r>
            <a:r>
              <a:rPr spc="200" dirty="0"/>
              <a:t>件</a:t>
            </a:r>
            <a:r>
              <a:rPr spc="50" dirty="0"/>
              <a:t>”</a:t>
            </a:r>
            <a:r>
              <a:rPr spc="10" dirty="0"/>
              <a:t>后，需要点击“</a:t>
            </a:r>
            <a:r>
              <a:rPr spc="475" dirty="0"/>
              <a:t>对</a:t>
            </a:r>
            <a:r>
              <a:rPr spc="459" dirty="0"/>
              <a:t>接</a:t>
            </a:r>
            <a:r>
              <a:rPr spc="114" dirty="0"/>
              <a:t>大雅查重</a:t>
            </a:r>
            <a:r>
              <a:rPr spc="305" dirty="0"/>
              <a:t>”按</a:t>
            </a:r>
            <a:r>
              <a:rPr spc="-25" dirty="0"/>
              <a:t>钮；</a:t>
            </a:r>
            <a:endParaRPr spc="-25" dirty="0"/>
          </a:p>
          <a:p>
            <a:pPr marL="12700" marR="5080">
              <a:lnSpc>
                <a:spcPct val="100000"/>
              </a:lnSpc>
              <a:spcBef>
                <a:spcPts val="790"/>
              </a:spcBef>
            </a:pPr>
            <a:r>
              <a:rPr dirty="0">
                <a:latin typeface="Arial" panose="020B0604020202020204"/>
                <a:cs typeface="Arial" panose="020B0604020202020204"/>
              </a:rPr>
              <a:t>2</a:t>
            </a:r>
            <a:r>
              <a:rPr spc="200" dirty="0"/>
              <a:t>、</a:t>
            </a:r>
            <a:r>
              <a:rPr spc="65" dirty="0"/>
              <a:t>“</a:t>
            </a:r>
            <a:r>
              <a:rPr spc="200" dirty="0"/>
              <a:t>对</a:t>
            </a:r>
            <a:r>
              <a:rPr spc="200" dirty="0"/>
              <a:t>接</a:t>
            </a:r>
            <a:r>
              <a:rPr spc="200" dirty="0"/>
              <a:t>大</a:t>
            </a:r>
            <a:r>
              <a:rPr spc="200" dirty="0"/>
              <a:t>雅</a:t>
            </a:r>
            <a:r>
              <a:rPr spc="200" dirty="0"/>
              <a:t>查</a:t>
            </a:r>
            <a:r>
              <a:rPr spc="200" dirty="0"/>
              <a:t>重</a:t>
            </a:r>
            <a:r>
              <a:rPr spc="65" dirty="0"/>
              <a:t>”</a:t>
            </a:r>
            <a:r>
              <a:rPr spc="200" dirty="0"/>
              <a:t>按</a:t>
            </a:r>
            <a:r>
              <a:rPr spc="200" dirty="0"/>
              <a:t>钮</a:t>
            </a:r>
            <a:r>
              <a:rPr spc="185" dirty="0"/>
              <a:t>消</a:t>
            </a:r>
            <a:r>
              <a:rPr spc="10" dirty="0"/>
              <a:t>失后，可点击“</a:t>
            </a:r>
            <a:r>
              <a:rPr spc="475" dirty="0"/>
              <a:t>获</a:t>
            </a:r>
            <a:r>
              <a:rPr spc="459" dirty="0"/>
              <a:t>取</a:t>
            </a:r>
            <a:r>
              <a:rPr spc="114" dirty="0"/>
              <a:t>检测结果</a:t>
            </a:r>
            <a:r>
              <a:rPr spc="305" dirty="0"/>
              <a:t>”，</a:t>
            </a:r>
            <a:r>
              <a:rPr spc="-15" dirty="0"/>
              <a:t>直接获得论文大雅</a:t>
            </a:r>
            <a:r>
              <a:rPr spc="-10" dirty="0"/>
              <a:t>查重报告；</a:t>
            </a:r>
            <a:endParaRPr spc="-10" dirty="0"/>
          </a:p>
          <a:p>
            <a:pPr marL="277495" indent="-265430">
              <a:lnSpc>
                <a:spcPct val="100000"/>
              </a:lnSpc>
              <a:spcBef>
                <a:spcPts val="805"/>
              </a:spcBef>
              <a:buSzPct val="94000"/>
              <a:buFont typeface="Arial" panose="020B0604020202020204"/>
              <a:buAutoNum type="arabicParenBoth"/>
              <a:tabLst>
                <a:tab pos="278130" algn="l"/>
              </a:tabLst>
            </a:pPr>
            <a:r>
              <a:rPr spc="-20" dirty="0"/>
              <a:t>如果系统显示【检测完成】，可直接点击【获取检测结果】获取查重报告；</a:t>
            </a:r>
            <a:endParaRPr spc="-20" dirty="0"/>
          </a:p>
          <a:p>
            <a:pPr marL="12700" marR="78105" algn="just">
              <a:lnSpc>
                <a:spcPct val="100000"/>
              </a:lnSpc>
              <a:spcBef>
                <a:spcPts val="805"/>
              </a:spcBef>
              <a:buSzPct val="94000"/>
              <a:buFont typeface="Arial" panose="020B0604020202020204"/>
              <a:buAutoNum type="arabicParenBoth"/>
              <a:tabLst>
                <a:tab pos="278130" algn="l"/>
              </a:tabLst>
            </a:pPr>
            <a:r>
              <a:rPr spc="-20" dirty="0"/>
              <a:t>如果系统显示【正在检测】，请考生切勿关闭或刷新页面，要耐心等待，大约</a:t>
            </a:r>
            <a:r>
              <a:rPr spc="-20" dirty="0"/>
              <a:t>十分钟左右，【对接大雅查重】按钮消失，可点击【获取检测结果】获取查重报</a:t>
            </a:r>
            <a:r>
              <a:rPr spc="-15" dirty="0"/>
              <a:t>告，同时论文终稿自动上传成功；</a:t>
            </a:r>
            <a:endParaRPr spc="-15" dirty="0"/>
          </a:p>
          <a:p>
            <a:pPr marL="277495" indent="-265430">
              <a:lnSpc>
                <a:spcPct val="100000"/>
              </a:lnSpc>
              <a:spcBef>
                <a:spcPts val="795"/>
              </a:spcBef>
              <a:buSzPct val="94000"/>
              <a:buFont typeface="Arial" panose="020B0604020202020204"/>
              <a:buAutoNum type="arabicParenBoth"/>
              <a:tabLst>
                <a:tab pos="278130" algn="l"/>
              </a:tabLst>
            </a:pPr>
            <a:r>
              <a:rPr spc="-20" dirty="0"/>
              <a:t>如果系统显示【检测或者调用接口失败】，请检查网络设备是否正常，刷新页</a:t>
            </a:r>
            <a:endParaRPr spc="-20" dirty="0"/>
          </a:p>
          <a:p>
            <a:pPr marL="12700">
              <a:lnSpc>
                <a:spcPct val="100000"/>
              </a:lnSpc>
            </a:pPr>
            <a:r>
              <a:rPr spc="95" dirty="0"/>
              <a:t>面</a:t>
            </a:r>
            <a:r>
              <a:rPr spc="95" dirty="0"/>
              <a:t>后</a:t>
            </a:r>
            <a:r>
              <a:rPr spc="95" dirty="0"/>
              <a:t>再</a:t>
            </a:r>
            <a:r>
              <a:rPr spc="95" dirty="0"/>
              <a:t>次</a:t>
            </a:r>
            <a:r>
              <a:rPr spc="95" dirty="0"/>
              <a:t>进</a:t>
            </a:r>
            <a:r>
              <a:rPr spc="95" dirty="0"/>
              <a:t>行</a:t>
            </a:r>
            <a:r>
              <a:rPr dirty="0"/>
              <a:t>“</a:t>
            </a:r>
            <a:r>
              <a:rPr spc="95" dirty="0"/>
              <a:t>选</a:t>
            </a:r>
            <a:r>
              <a:rPr spc="95" dirty="0"/>
              <a:t>择</a:t>
            </a:r>
            <a:r>
              <a:rPr spc="95" dirty="0"/>
              <a:t>文</a:t>
            </a:r>
            <a:r>
              <a:rPr spc="265" dirty="0"/>
              <a:t>件”</a:t>
            </a:r>
            <a:r>
              <a:rPr spc="1355" dirty="0"/>
              <a:t>和</a:t>
            </a:r>
            <a:r>
              <a:rPr spc="434" dirty="0"/>
              <a:t>“</a:t>
            </a:r>
            <a:r>
              <a:rPr spc="5" dirty="0"/>
              <a:t>对接大雅查重”</a:t>
            </a:r>
            <a:r>
              <a:rPr spc="484" dirty="0"/>
              <a:t>操</a:t>
            </a:r>
            <a:r>
              <a:rPr spc="210" dirty="0"/>
              <a:t>作；</a:t>
            </a:r>
            <a:endParaRPr spc="210" dirty="0"/>
          </a:p>
          <a:p>
            <a:pPr marL="12700" marR="173355">
              <a:lnSpc>
                <a:spcPct val="100000"/>
              </a:lnSpc>
              <a:spcBef>
                <a:spcPts val="805"/>
              </a:spcBef>
              <a:buSzPct val="94000"/>
              <a:buFont typeface="Arial" panose="020B0604020202020204"/>
              <a:buAutoNum type="arabicParenBoth" startAt="4"/>
              <a:tabLst>
                <a:tab pos="278130" algn="l"/>
              </a:tabLst>
            </a:pPr>
            <a:r>
              <a:rPr spc="-5" dirty="0"/>
              <a:t>如果论文终稿提交、查重超过</a:t>
            </a:r>
            <a:r>
              <a:rPr dirty="0">
                <a:latin typeface="Arial" panose="020B0604020202020204"/>
                <a:cs typeface="Arial" panose="020B0604020202020204"/>
              </a:rPr>
              <a:t>3</a:t>
            </a:r>
            <a:r>
              <a:rPr spc="-20" dirty="0"/>
              <a:t>次，系统会显示【对不起，您已超过论文提交</a:t>
            </a:r>
            <a:r>
              <a:rPr spc="-20" dirty="0"/>
              <a:t>或查重规定的次数】，请点击终稿历史，查看结果。</a:t>
            </a:r>
            <a:endParaRPr spc="-20" dirty="0"/>
          </a:p>
          <a:p>
            <a:pPr marL="12700" marR="5080">
              <a:lnSpc>
                <a:spcPct val="100000"/>
              </a:lnSpc>
              <a:spcBef>
                <a:spcPts val="805"/>
              </a:spcBef>
            </a:pPr>
            <a:r>
              <a:rPr dirty="0">
                <a:latin typeface="Arial" panose="020B0604020202020204"/>
                <a:cs typeface="Arial" panose="020B0604020202020204"/>
              </a:rPr>
              <a:t>3</a:t>
            </a:r>
            <a:r>
              <a:rPr spc="-20" dirty="0"/>
              <a:t>、考生每次上传论文终稿和查重一定要按操作步骤进行，并注意所用电脑的网络</a:t>
            </a:r>
            <a:r>
              <a:rPr spc="-20" dirty="0"/>
              <a:t>环境，每次操作后，要查看历史记录，检查论文终稿上传和查重是否成功，切勿</a:t>
            </a:r>
            <a:r>
              <a:rPr spc="-10" dirty="0"/>
              <a:t>在不了解情况下，无节制点击。</a:t>
            </a:r>
            <a:endParaRPr spc="-1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8307" y="331977"/>
            <a:ext cx="2482215" cy="821055"/>
            <a:chOff x="178307" y="331977"/>
            <a:chExt cx="2482215" cy="821055"/>
          </a:xfrm>
        </p:grpSpPr>
        <p:sp>
          <p:nvSpPr>
            <p:cNvPr id="3" name="object 3"/>
            <p:cNvSpPr/>
            <p:nvPr/>
          </p:nvSpPr>
          <p:spPr>
            <a:xfrm>
              <a:off x="601980" y="338327"/>
              <a:ext cx="819150" cy="768350"/>
            </a:xfrm>
            <a:custGeom>
              <a:avLst/>
              <a:gdLst/>
              <a:ahLst/>
              <a:cxnLst/>
              <a:rect l="l" t="t" r="r" b="b"/>
              <a:pathLst>
                <a:path w="819150" h="768350">
                  <a:moveTo>
                    <a:pt x="819150" y="0"/>
                  </a:moveTo>
                  <a:lnTo>
                    <a:pt x="0" y="768350"/>
                  </a:lnTo>
                </a:path>
              </a:pathLst>
            </a:custGeom>
            <a:ln w="12700">
              <a:solidFill>
                <a:srgbClr val="FFDF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8307" y="789431"/>
              <a:ext cx="594360" cy="269875"/>
            </a:xfrm>
            <a:custGeom>
              <a:avLst/>
              <a:gdLst/>
              <a:ahLst/>
              <a:cxnLst/>
              <a:rect l="l" t="t" r="r" b="b"/>
              <a:pathLst>
                <a:path w="594360" h="269875">
                  <a:moveTo>
                    <a:pt x="594360" y="0"/>
                  </a:moveTo>
                  <a:lnTo>
                    <a:pt x="0" y="0"/>
                  </a:lnTo>
                  <a:lnTo>
                    <a:pt x="297180" y="269747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138427" y="911326"/>
              <a:ext cx="1521713" cy="2415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35076" y="495680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10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6790" y="2151075"/>
            <a:ext cx="2082800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5135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Arial Unicode MS" panose="020B0604020202020204" charset="-122"/>
                <a:cs typeface="Arial Unicode MS" panose="020B0604020202020204" charset="-122"/>
              </a:rPr>
              <a:t>论文终稿成功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上传后，点击【对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接大雅查重】，平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台后台会将【选择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文件】上传的论文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20" dirty="0">
                <a:latin typeface="Arial Unicode MS" panose="020B0604020202020204" charset="-122"/>
                <a:cs typeface="Arial Unicode MS" panose="020B0604020202020204" charset="-122"/>
              </a:rPr>
              <a:t>终稿传送到大雅查</a:t>
            </a:r>
            <a:r>
              <a:rPr sz="1800" spc="-6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重系统，进行相似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度分析。在每次对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接大雅查重前要认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真核对选择的文件，</a:t>
            </a:r>
            <a:r>
              <a:rPr sz="1800" spc="-20" dirty="0">
                <a:latin typeface="Arial Unicode MS" panose="020B0604020202020204" charset="-122"/>
                <a:cs typeface="Arial Unicode MS" panose="020B0604020202020204" charset="-122"/>
              </a:rPr>
              <a:t>避免造成同一篇论</a:t>
            </a:r>
            <a:r>
              <a:rPr sz="1800" spc="-6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文重复查重，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140" y="139700"/>
            <a:ext cx="6245860" cy="65779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14627" y="839698"/>
            <a:ext cx="1512570" cy="2415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8617" y="424053"/>
            <a:ext cx="3378200" cy="628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11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2000">
              <a:latin typeface="Arial" panose="020B0604020202020204"/>
              <a:cs typeface="Arial" panose="020B0604020202020204"/>
            </a:endParaRPr>
          </a:p>
          <a:p>
            <a:pPr marL="394970">
              <a:lnSpc>
                <a:spcPct val="100000"/>
              </a:lnSpc>
              <a:spcBef>
                <a:spcPts val="1580"/>
              </a:spcBef>
            </a:pP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点击【对接大雅查重】按钮，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 marR="385445">
              <a:lnSpc>
                <a:spcPct val="100000"/>
              </a:lnSpc>
              <a:spcBef>
                <a:spcPts val="95"/>
              </a:spcBef>
            </a:pP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【对接大雅查重】在一定时间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内会消失，等消失后，再点击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 marR="385445" algn="just">
              <a:lnSpc>
                <a:spcPct val="100000"/>
              </a:lnSpc>
            </a:pP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【获取检测结果】，即可获取</a:t>
            </a:r>
            <a:r>
              <a:rPr sz="1800" spc="-15" dirty="0">
                <a:latin typeface="Arial Unicode MS" panose="020B0604020202020204" charset="-122"/>
                <a:cs typeface="Arial Unicode MS" panose="020B0604020202020204" charset="-122"/>
              </a:rPr>
              <a:t>论文大雅查重报告，只要在规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定次数内获取到检测报告，系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统会给出提交成功的提示。考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生可以到历史记录中查看查重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结果，并可根据查重结果，来</a:t>
            </a:r>
            <a:r>
              <a:rPr sz="1800" spc="-15" dirty="0">
                <a:latin typeface="Arial Unicode MS" panose="020B0604020202020204" charset="-122"/>
                <a:cs typeface="Arial Unicode MS" panose="020B0604020202020204" charset="-122"/>
              </a:rPr>
              <a:t>判断论文是否继续修改。导师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在论文审核时，是以最新上传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的论文终稿和查重报告为准。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>
              <a:lnSpc>
                <a:spcPts val="2070"/>
              </a:lnSpc>
            </a:pPr>
            <a:r>
              <a:rPr sz="180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（</a:t>
            </a:r>
            <a:r>
              <a:rPr sz="180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180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）“</a:t>
            </a:r>
            <a:r>
              <a:rPr sz="1800" spc="229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选</a:t>
            </a:r>
            <a:r>
              <a:rPr sz="1800" spc="229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择</a:t>
            </a:r>
            <a:r>
              <a:rPr sz="1800" spc="229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文</a:t>
            </a:r>
            <a:r>
              <a:rPr sz="1800" spc="229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件</a:t>
            </a:r>
            <a:r>
              <a:rPr sz="1800" spc="155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”：</a:t>
            </a:r>
            <a:r>
              <a:rPr sz="1800" spc="229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一</a:t>
            </a:r>
            <a:r>
              <a:rPr sz="1800" spc="229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定</a:t>
            </a:r>
            <a:r>
              <a:rPr sz="1800" spc="229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要</a:t>
            </a:r>
            <a:r>
              <a:rPr sz="1800" spc="18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确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 marR="259080">
              <a:lnSpc>
                <a:spcPct val="99000"/>
              </a:lnSpc>
              <a:spcBef>
                <a:spcPts val="110"/>
              </a:spcBef>
            </a:pPr>
            <a:r>
              <a:rPr sz="1800" spc="-5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认选择的文件是最新修改完成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的论文；（</a:t>
            </a:r>
            <a:r>
              <a:rPr sz="1800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）</a:t>
            </a:r>
            <a:r>
              <a:rPr sz="1800" spc="-2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每位参加论文申</a:t>
            </a:r>
            <a:r>
              <a:rPr sz="180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请的考生最多有</a:t>
            </a:r>
            <a:r>
              <a:rPr sz="1800" spc="-2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1800" spc="-1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次对接大雅查</a:t>
            </a:r>
            <a:r>
              <a:rPr sz="1800" spc="-5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重的机会。最后上传的论文和</a:t>
            </a:r>
            <a:r>
              <a:rPr sz="1800" spc="-5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获取的查重结果，是系统默认</a:t>
            </a:r>
            <a:r>
              <a:rPr sz="1800" spc="-5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有效值，也是导师用于审核的</a:t>
            </a:r>
            <a:r>
              <a:rPr sz="1800" spc="-20" dirty="0">
                <a:solidFill>
                  <a:srgbClr val="FF0000"/>
                </a:solidFill>
                <a:latin typeface="Arial Unicode MS" panose="020B0604020202020204" charset="-122"/>
                <a:cs typeface="Arial Unicode MS" panose="020B0604020202020204" charset="-122"/>
              </a:rPr>
              <a:t>论文和查重报告。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810" y="139700"/>
            <a:ext cx="5330190" cy="65779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13104" y="841248"/>
            <a:ext cx="1005090" cy="2400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5076" y="424053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12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6790" y="1460753"/>
            <a:ext cx="574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点击【历史纪录】，可以查看论文申请的全过程历史记录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980" y="2170176"/>
            <a:ext cx="7984517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94359" y="2645664"/>
            <a:ext cx="7886700" cy="37139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8307" y="260350"/>
            <a:ext cx="1936750" cy="821055"/>
            <a:chOff x="178307" y="260350"/>
            <a:chExt cx="1936750" cy="821055"/>
          </a:xfrm>
        </p:grpSpPr>
        <p:sp>
          <p:nvSpPr>
            <p:cNvPr id="4" name="object 4"/>
            <p:cNvSpPr/>
            <p:nvPr/>
          </p:nvSpPr>
          <p:spPr>
            <a:xfrm>
              <a:off x="601980" y="266700"/>
              <a:ext cx="819150" cy="768350"/>
            </a:xfrm>
            <a:custGeom>
              <a:avLst/>
              <a:gdLst/>
              <a:ahLst/>
              <a:cxnLst/>
              <a:rect l="l" t="t" r="r" b="b"/>
              <a:pathLst>
                <a:path w="819150" h="768350">
                  <a:moveTo>
                    <a:pt x="819150" y="0"/>
                  </a:moveTo>
                  <a:lnTo>
                    <a:pt x="0" y="768350"/>
                  </a:lnTo>
                </a:path>
              </a:pathLst>
            </a:custGeom>
            <a:ln w="12700">
              <a:solidFill>
                <a:srgbClr val="FFDF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78307" y="717804"/>
              <a:ext cx="594360" cy="269875"/>
            </a:xfrm>
            <a:custGeom>
              <a:avLst/>
              <a:gdLst/>
              <a:ahLst/>
              <a:cxnLst/>
              <a:rect l="l" t="t" r="r" b="b"/>
              <a:pathLst>
                <a:path w="594360" h="269875">
                  <a:moveTo>
                    <a:pt x="594360" y="0"/>
                  </a:moveTo>
                  <a:lnTo>
                    <a:pt x="0" y="0"/>
                  </a:lnTo>
                  <a:lnTo>
                    <a:pt x="297180" y="269748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3855" y="841248"/>
              <a:ext cx="980694" cy="24002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97560" y="424053"/>
            <a:ext cx="6461125" cy="1483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1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20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00">
              <a:latin typeface="Arial" panose="020B0604020202020204"/>
              <a:cs typeface="Arial" panose="020B0604020202020204"/>
            </a:endParaRPr>
          </a:p>
          <a:p>
            <a:pPr marL="732790">
              <a:lnSpc>
                <a:spcPct val="100000"/>
              </a:lnSpc>
            </a:pP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注册网址：</a:t>
            </a:r>
            <a:r>
              <a:rPr sz="1800" spc="-10" dirty="0">
                <a:latin typeface="Arial" panose="020B0604020202020204"/>
                <a:cs typeface="Arial" panose="020B0604020202020204"/>
              </a:rPr>
              <a:t>wfmczk.jxjy.chaoxing.com/mh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 marL="73279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操作：点击屏幕右上角【登录】按钮，即可跳出登录页面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639" y="260350"/>
            <a:ext cx="2099945" cy="821055"/>
            <a:chOff x="167639" y="260350"/>
            <a:chExt cx="2099945" cy="821055"/>
          </a:xfrm>
        </p:grpSpPr>
        <p:sp>
          <p:nvSpPr>
            <p:cNvPr id="3" name="object 3"/>
            <p:cNvSpPr/>
            <p:nvPr/>
          </p:nvSpPr>
          <p:spPr>
            <a:xfrm>
              <a:off x="594359" y="266700"/>
              <a:ext cx="817880" cy="768350"/>
            </a:xfrm>
            <a:custGeom>
              <a:avLst/>
              <a:gdLst/>
              <a:ahLst/>
              <a:cxnLst/>
              <a:rect l="l" t="t" r="r" b="b"/>
              <a:pathLst>
                <a:path w="817880" h="768350">
                  <a:moveTo>
                    <a:pt x="817626" y="0"/>
                  </a:moveTo>
                  <a:lnTo>
                    <a:pt x="0" y="768350"/>
                  </a:lnTo>
                </a:path>
              </a:pathLst>
            </a:custGeom>
            <a:ln w="12700">
              <a:solidFill>
                <a:srgbClr val="FFDF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7639" y="717804"/>
              <a:ext cx="597535" cy="269875"/>
            </a:xfrm>
            <a:custGeom>
              <a:avLst/>
              <a:gdLst/>
              <a:ahLst/>
              <a:cxnLst/>
              <a:rect l="l" t="t" r="r" b="b"/>
              <a:pathLst>
                <a:path w="597535" h="269875">
                  <a:moveTo>
                    <a:pt x="597408" y="0"/>
                  </a:moveTo>
                  <a:lnTo>
                    <a:pt x="0" y="0"/>
                  </a:lnTo>
                  <a:lnTo>
                    <a:pt x="298704" y="269748"/>
                  </a:lnTo>
                  <a:lnTo>
                    <a:pt x="597408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194815" y="844270"/>
              <a:ext cx="1072146" cy="23700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88416" y="424053"/>
            <a:ext cx="8014970" cy="1483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2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20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00">
              <a:latin typeface="Arial" panose="020B0604020202020204"/>
              <a:cs typeface="Arial" panose="020B0604020202020204"/>
            </a:endParaRPr>
          </a:p>
          <a:p>
            <a:pPr marL="551180">
              <a:lnSpc>
                <a:spcPct val="100000"/>
              </a:lnSpc>
            </a:pP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护理学专业、药学专业参加论文指导的考生可直接输入身份证号</a:t>
            </a:r>
            <a:r>
              <a:rPr sz="1800" dirty="0">
                <a:latin typeface="Arial" panose="020B0604020202020204"/>
                <a:cs typeface="Arial" panose="020B0604020202020204"/>
              </a:rPr>
              <a:t>+</a:t>
            </a:r>
            <a:r>
              <a:rPr sz="1800" spc="-20" dirty="0">
                <a:latin typeface="Arial Unicode MS" panose="020B0604020202020204" charset="-122"/>
                <a:cs typeface="Arial Unicode MS" panose="020B0604020202020204" charset="-122"/>
              </a:rPr>
              <a:t>密码进行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29654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Arial Unicode MS" panose="020B0604020202020204" charset="-122"/>
                <a:cs typeface="Arial Unicode MS" panose="020B0604020202020204" charset="-122"/>
              </a:rPr>
              <a:t>登录。初次登录，默认密码为 </a:t>
            </a:r>
            <a:r>
              <a:rPr sz="1800" spc="-10" dirty="0">
                <a:latin typeface="Arial" panose="020B0604020202020204"/>
                <a:cs typeface="Arial" panose="020B0604020202020204"/>
              </a:rPr>
              <a:t>edu@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身份证号后六位。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812" y="2200655"/>
            <a:ext cx="7555992" cy="42001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203704" y="1825751"/>
            <a:ext cx="4735068" cy="435102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48411" y="260350"/>
            <a:ext cx="1249680" cy="781050"/>
            <a:chOff x="248411" y="260350"/>
            <a:chExt cx="1249680" cy="781050"/>
          </a:xfrm>
        </p:grpSpPr>
        <p:sp>
          <p:nvSpPr>
            <p:cNvPr id="4" name="object 4"/>
            <p:cNvSpPr/>
            <p:nvPr/>
          </p:nvSpPr>
          <p:spPr>
            <a:xfrm>
              <a:off x="672084" y="266700"/>
              <a:ext cx="819150" cy="768350"/>
            </a:xfrm>
            <a:custGeom>
              <a:avLst/>
              <a:gdLst/>
              <a:ahLst/>
              <a:cxnLst/>
              <a:rect l="l" t="t" r="r" b="b"/>
              <a:pathLst>
                <a:path w="819150" h="768350">
                  <a:moveTo>
                    <a:pt x="819150" y="0"/>
                  </a:moveTo>
                  <a:lnTo>
                    <a:pt x="0" y="768350"/>
                  </a:lnTo>
                </a:path>
              </a:pathLst>
            </a:custGeom>
            <a:ln w="12700">
              <a:solidFill>
                <a:srgbClr val="FFDF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48411" y="717804"/>
              <a:ext cx="594360" cy="269875"/>
            </a:xfrm>
            <a:custGeom>
              <a:avLst/>
              <a:gdLst/>
              <a:ahLst/>
              <a:cxnLst/>
              <a:rect l="l" t="t" r="r" b="b"/>
              <a:pathLst>
                <a:path w="594360" h="269875">
                  <a:moveTo>
                    <a:pt x="594360" y="0"/>
                  </a:moveTo>
                  <a:lnTo>
                    <a:pt x="0" y="0"/>
                  </a:lnTo>
                  <a:lnTo>
                    <a:pt x="297180" y="269748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67359" y="315340"/>
            <a:ext cx="7226300" cy="109156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800" spc="-5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3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 marL="760095">
              <a:lnSpc>
                <a:spcPct val="100000"/>
              </a:lnSpc>
              <a:spcBef>
                <a:spcPts val="850"/>
              </a:spcBef>
            </a:pPr>
            <a:r>
              <a:rPr sz="1800" spc="-10" dirty="0">
                <a:solidFill>
                  <a:srgbClr val="FFC000"/>
                </a:solidFill>
                <a:latin typeface="Arial Unicode MS" panose="020B0604020202020204" charset="-122"/>
                <a:cs typeface="Arial Unicode MS" panose="020B0604020202020204" charset="-122"/>
              </a:rPr>
              <a:t>完善个人信息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697865">
              <a:lnSpc>
                <a:spcPct val="100000"/>
              </a:lnSpc>
              <a:spcBef>
                <a:spcPts val="205"/>
              </a:spcBef>
            </a:pPr>
            <a:r>
              <a:rPr sz="1800" spc="35" dirty="0">
                <a:latin typeface="Arial Unicode MS" panose="020B0604020202020204" charset="-122"/>
                <a:cs typeface="Arial Unicode MS" panose="020B0604020202020204" charset="-122"/>
              </a:rPr>
              <a:t>考生首次登录系统,</a:t>
            </a:r>
            <a:r>
              <a:rPr sz="1800" spc="-15" dirty="0">
                <a:latin typeface="Arial Unicode MS" panose="020B0604020202020204" charset="-122"/>
                <a:cs typeface="Arial Unicode MS" panose="020B0604020202020204" charset="-122"/>
              </a:rPr>
              <a:t>会弹出个人信息页面，按照要求完成必填项。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129283" y="839698"/>
            <a:ext cx="1006602" cy="2415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7560" y="424053"/>
            <a:ext cx="7816215" cy="1758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4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20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00">
              <a:latin typeface="Arial" panose="020B0604020202020204"/>
              <a:cs typeface="Arial" panose="020B0604020202020204"/>
            </a:endParaRPr>
          </a:p>
          <a:p>
            <a:pPr marL="477520">
              <a:lnSpc>
                <a:spcPct val="100000"/>
              </a:lnSpc>
            </a:pP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为了维护您的帐号安全，登录后请及时修改密码。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287020" marR="5080" indent="1905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登录成功后，最好先点击【账号管理】下的【密码管理】修改自己的个人</a:t>
            </a:r>
            <a:r>
              <a:rPr sz="1800" spc="-20" dirty="0">
                <a:latin typeface="Arial Unicode MS" panose="020B0604020202020204" charset="-122"/>
                <a:cs typeface="Arial Unicode MS" panose="020B0604020202020204" charset="-122"/>
              </a:rPr>
              <a:t>密码。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412" y="2226564"/>
            <a:ext cx="7886700" cy="353720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132332" y="850366"/>
            <a:ext cx="1005090" cy="2415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7560" y="433273"/>
            <a:ext cx="7854315" cy="1749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5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20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50">
              <a:latin typeface="Arial" panose="020B0604020202020204"/>
              <a:cs typeface="Arial" panose="020B0604020202020204"/>
            </a:endParaRPr>
          </a:p>
          <a:p>
            <a:pPr marL="297180" marR="5080" indent="444500" algn="just">
              <a:lnSpc>
                <a:spcPct val="100000"/>
              </a:lnSpc>
            </a:pPr>
            <a:r>
              <a:rPr sz="1800" spc="-15" dirty="0">
                <a:latin typeface="Arial Unicode MS" panose="020B0604020202020204" charset="-122"/>
                <a:cs typeface="Arial Unicode MS" panose="020B0604020202020204" charset="-122"/>
              </a:rPr>
              <a:t>必要操作完成后，在屏幕左侧菜单选择【论文申请】即可打开论文申请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页面。点击页面上的论文申请，会显示指导教师信息页面。点击历史记录可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以查看论文详情。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983" y="2538983"/>
            <a:ext cx="7876032" cy="38846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020" y="258825"/>
            <a:ext cx="2475865" cy="822960"/>
            <a:chOff x="160020" y="258825"/>
            <a:chExt cx="2475865" cy="822960"/>
          </a:xfrm>
        </p:grpSpPr>
        <p:sp>
          <p:nvSpPr>
            <p:cNvPr id="3" name="object 3"/>
            <p:cNvSpPr/>
            <p:nvPr/>
          </p:nvSpPr>
          <p:spPr>
            <a:xfrm>
              <a:off x="585215" y="265175"/>
              <a:ext cx="819150" cy="770255"/>
            </a:xfrm>
            <a:custGeom>
              <a:avLst/>
              <a:gdLst/>
              <a:ahLst/>
              <a:cxnLst/>
              <a:rect l="l" t="t" r="r" b="b"/>
              <a:pathLst>
                <a:path w="819150" h="770255">
                  <a:moveTo>
                    <a:pt x="819150" y="0"/>
                  </a:moveTo>
                  <a:lnTo>
                    <a:pt x="0" y="769874"/>
                  </a:lnTo>
                </a:path>
              </a:pathLst>
            </a:custGeom>
            <a:ln w="12700">
              <a:solidFill>
                <a:srgbClr val="FFDF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0020" y="716279"/>
              <a:ext cx="597535" cy="271780"/>
            </a:xfrm>
            <a:custGeom>
              <a:avLst/>
              <a:gdLst/>
              <a:ahLst/>
              <a:cxnLst/>
              <a:rect l="l" t="t" r="r" b="b"/>
              <a:pathLst>
                <a:path w="597535" h="271780">
                  <a:moveTo>
                    <a:pt x="597408" y="0"/>
                  </a:moveTo>
                  <a:lnTo>
                    <a:pt x="0" y="0"/>
                  </a:lnTo>
                  <a:lnTo>
                    <a:pt x="298703" y="271272"/>
                  </a:lnTo>
                  <a:lnTo>
                    <a:pt x="597408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126236" y="839698"/>
              <a:ext cx="1509522" cy="2415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81711" y="422605"/>
            <a:ext cx="8035925" cy="2298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6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20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>
              <a:latin typeface="Arial" panose="020B0604020202020204"/>
              <a:cs typeface="Arial" panose="020B0604020202020204"/>
            </a:endParaRPr>
          </a:p>
          <a:p>
            <a:pPr marL="400050">
              <a:lnSpc>
                <a:spcPct val="100000"/>
              </a:lnSpc>
            </a:pPr>
            <a:r>
              <a:rPr sz="1600" spc="-10" dirty="0">
                <a:latin typeface="Arial" panose="020B0604020202020204"/>
                <a:cs typeface="Arial" panose="020B0604020202020204"/>
              </a:rPr>
              <a:t>1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、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搜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索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导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师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姓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名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，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可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以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查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看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单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条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教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师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信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息</a:t>
            </a:r>
            <a:r>
              <a:rPr sz="1600" spc="-50" dirty="0">
                <a:latin typeface="Arial Unicode MS" panose="020B0604020202020204" charset="-122"/>
                <a:cs typeface="Arial Unicode MS" panose="020B0604020202020204" charset="-122"/>
              </a:rPr>
              <a:t>。</a:t>
            </a:r>
            <a:endParaRPr sz="16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400050" marR="5080">
              <a:lnSpc>
                <a:spcPct val="100000"/>
              </a:lnSpc>
            </a:pPr>
            <a:r>
              <a:rPr sz="1600" spc="-10" dirty="0">
                <a:latin typeface="Arial" panose="020B0604020202020204"/>
                <a:cs typeface="Arial" panose="020B0604020202020204"/>
              </a:rPr>
              <a:t>2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、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选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择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点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击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业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务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特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长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下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的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导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师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姓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名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可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在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线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预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览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导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师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业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务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特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长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。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通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过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阅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读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导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师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业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务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特</a:t>
            </a:r>
            <a:r>
              <a:rPr sz="1600" spc="-50" dirty="0">
                <a:latin typeface="Arial Unicode MS" panose="020B0604020202020204" charset="-122"/>
                <a:cs typeface="Arial Unicode MS" panose="020B0604020202020204" charset="-122"/>
              </a:rPr>
              <a:t>长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并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结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合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自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己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的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情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况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，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确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定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择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选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导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师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意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向</a:t>
            </a:r>
            <a:r>
              <a:rPr sz="1600" spc="-50" dirty="0">
                <a:latin typeface="Arial Unicode MS" panose="020B0604020202020204" charset="-122"/>
                <a:cs typeface="Arial Unicode MS" panose="020B0604020202020204" charset="-122"/>
              </a:rPr>
              <a:t>。</a:t>
            </a:r>
            <a:endParaRPr sz="16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400050" marR="5080">
              <a:lnSpc>
                <a:spcPct val="100000"/>
              </a:lnSpc>
            </a:pPr>
            <a:r>
              <a:rPr sz="1600" spc="-10" dirty="0">
                <a:latin typeface="Arial" panose="020B0604020202020204"/>
                <a:cs typeface="Arial" panose="020B0604020202020204"/>
              </a:rPr>
              <a:t>3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、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当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前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关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于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导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师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的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联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系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方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式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处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于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隐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私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保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护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状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态</a:t>
            </a:r>
            <a:r>
              <a:rPr sz="1600" spc="-20" dirty="0">
                <a:latin typeface="Arial Unicode MS" panose="020B0604020202020204" charset="-122"/>
                <a:cs typeface="Arial Unicode MS" panose="020B0604020202020204" charset="-122"/>
              </a:rPr>
              <a:t>，只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有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缴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费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成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功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，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选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择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导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师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后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，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才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能</a:t>
            </a:r>
            <a:r>
              <a:rPr sz="1600" spc="-50" dirty="0">
                <a:latin typeface="Arial Unicode MS" panose="020B0604020202020204" charset="-122"/>
                <a:cs typeface="Arial Unicode MS" panose="020B0604020202020204" charset="-122"/>
              </a:rPr>
              <a:t>看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到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所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选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择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导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师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的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联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系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方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式</a:t>
            </a:r>
            <a:r>
              <a:rPr sz="1600" spc="-50" dirty="0">
                <a:latin typeface="Arial Unicode MS" panose="020B0604020202020204" charset="-122"/>
                <a:cs typeface="Arial Unicode MS" panose="020B0604020202020204" charset="-122"/>
              </a:rPr>
              <a:t>。</a:t>
            </a:r>
            <a:endParaRPr sz="16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40005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Arial" panose="020B0604020202020204"/>
                <a:cs typeface="Arial" panose="020B0604020202020204"/>
              </a:rPr>
              <a:t>4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、</a:t>
            </a:r>
            <a:r>
              <a:rPr sz="1600" spc="-20" dirty="0">
                <a:latin typeface="Arial" panose="020B0604020202020204"/>
                <a:cs typeface="Arial" panose="020B0604020202020204"/>
              </a:rPr>
              <a:t>“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可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指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导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人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数</a:t>
            </a:r>
            <a:r>
              <a:rPr sz="1600" spc="-20" dirty="0">
                <a:latin typeface="Arial" panose="020B0604020202020204"/>
                <a:cs typeface="Arial" panose="020B0604020202020204"/>
              </a:rPr>
              <a:t>”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是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展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示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的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尚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可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选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择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该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导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师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的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人</a:t>
            </a:r>
            <a:r>
              <a:rPr sz="1600" spc="-20" dirty="0">
                <a:latin typeface="Arial Unicode MS" panose="020B0604020202020204" charset="-122"/>
                <a:cs typeface="Arial Unicode MS" panose="020B0604020202020204" charset="-122"/>
              </a:rPr>
              <a:t>数，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当</a:t>
            </a:r>
            <a:r>
              <a:rPr sz="1600" spc="-15" dirty="0">
                <a:latin typeface="Arial Unicode MS" panose="020B0604020202020204" charset="-122"/>
                <a:cs typeface="Arial Unicode MS" panose="020B0604020202020204" charset="-122"/>
              </a:rPr>
              <a:t>数字为</a:t>
            </a:r>
            <a:r>
              <a:rPr sz="1600" spc="-10" dirty="0">
                <a:latin typeface="Arial" panose="020B0604020202020204"/>
                <a:cs typeface="Arial" panose="020B0604020202020204"/>
              </a:rPr>
              <a:t>“0”,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则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不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可</a:t>
            </a:r>
            <a:r>
              <a:rPr sz="1600" spc="-10" dirty="0">
                <a:latin typeface="Arial Unicode MS" panose="020B0604020202020204" charset="-122"/>
                <a:cs typeface="Arial Unicode MS" panose="020B0604020202020204" charset="-122"/>
              </a:rPr>
              <a:t>选</a:t>
            </a:r>
            <a:r>
              <a:rPr sz="1600" spc="-25" dirty="0">
                <a:latin typeface="Arial Unicode MS" panose="020B0604020202020204" charset="-122"/>
                <a:cs typeface="Arial Unicode MS" panose="020B0604020202020204" charset="-122"/>
              </a:rPr>
              <a:t>择</a:t>
            </a:r>
            <a:r>
              <a:rPr sz="1600" spc="-50" dirty="0">
                <a:latin typeface="Arial Unicode MS" panose="020B0604020202020204" charset="-122"/>
                <a:cs typeface="Arial Unicode MS" panose="020B0604020202020204" charset="-122"/>
              </a:rPr>
              <a:t>。</a:t>
            </a:r>
            <a:endParaRPr sz="16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216" y="2686811"/>
            <a:ext cx="7886700" cy="39944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6790" y="1495805"/>
            <a:ext cx="2311400" cy="414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 panose="020B0604020202020204"/>
                <a:cs typeface="Arial" panose="020B0604020202020204"/>
              </a:rPr>
              <a:t>1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、页面列表的右上方</a:t>
            </a:r>
            <a:r>
              <a:rPr sz="1800" spc="-5" dirty="0">
                <a:latin typeface="Arial Unicode MS" panose="020B0604020202020204" charset="-122"/>
                <a:cs typeface="Arial Unicode MS" panose="020B0604020202020204" charset="-122"/>
              </a:rPr>
              <a:t>有一个论文缴费按钮，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点击后会跳转缴费页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15" dirty="0">
                <a:latin typeface="Arial Unicode MS" panose="020B0604020202020204" charset="-122"/>
                <a:cs typeface="Arial Unicode MS" panose="020B0604020202020204" charset="-122"/>
              </a:rPr>
              <a:t>面，支持支付宝、微</a:t>
            </a:r>
            <a:r>
              <a:rPr sz="1800" spc="-50" dirty="0">
                <a:latin typeface="Arial Unicode MS" panose="020B0604020202020204" charset="-122"/>
                <a:cs typeface="Arial Unicode MS" panose="020B0604020202020204" charset="-122"/>
              </a:rPr>
              <a:t> 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信扫码支付。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>
              <a:lnSpc>
                <a:spcPct val="100000"/>
              </a:lnSpc>
            </a:pPr>
            <a:r>
              <a:rPr sz="1800" spc="-25" dirty="0">
                <a:latin typeface="Arial" panose="020B0604020202020204"/>
                <a:cs typeface="Arial" panose="020B0604020202020204"/>
              </a:rPr>
              <a:t>2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、缴费成功后，根据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 marR="233680" algn="just">
              <a:lnSpc>
                <a:spcPct val="99000"/>
              </a:lnSpc>
              <a:spcBef>
                <a:spcPts val="115"/>
              </a:spcBef>
            </a:pP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已确定的导师意向，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点击【选择】按钮，</a:t>
            </a:r>
            <a:r>
              <a:rPr sz="1800" spc="-15" dirty="0">
                <a:latin typeface="Arial Unicode MS" panose="020B0604020202020204" charset="-122"/>
                <a:cs typeface="Arial Unicode MS" panose="020B0604020202020204" charset="-122"/>
              </a:rPr>
              <a:t>系统会跳出弹框提示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是否确定选择该位导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师，选与不选自己决</a:t>
            </a:r>
            <a:r>
              <a:rPr sz="1800" spc="-25" dirty="0">
                <a:latin typeface="Arial Unicode MS" panose="020B0604020202020204" charset="-122"/>
                <a:cs typeface="Arial Unicode MS" panose="020B0604020202020204" charset="-122"/>
              </a:rPr>
              <a:t>定。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>
              <a:lnSpc>
                <a:spcPct val="100000"/>
              </a:lnSpc>
            </a:pPr>
            <a:r>
              <a:rPr sz="1800" spc="-25" dirty="0">
                <a:latin typeface="Arial" panose="020B0604020202020204"/>
                <a:cs typeface="Arial" panose="020B0604020202020204"/>
              </a:rPr>
              <a:t>3</a:t>
            </a: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、成功选择导师后该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>
              <a:lnSpc>
                <a:spcPts val="2115"/>
              </a:lnSpc>
              <a:spcBef>
                <a:spcPts val="95"/>
              </a:spcBef>
            </a:pPr>
            <a:r>
              <a:rPr sz="1800" spc="-15" dirty="0">
                <a:latin typeface="Arial Unicode MS" panose="020B0604020202020204" charset="-122"/>
                <a:cs typeface="Arial Unicode MS" panose="020B0604020202020204" charset="-122"/>
              </a:rPr>
              <a:t>页面就将选择的导师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>
              <a:lnSpc>
                <a:spcPts val="2115"/>
              </a:lnSpc>
            </a:pPr>
            <a:r>
              <a:rPr sz="1800" spc="-10" dirty="0">
                <a:latin typeface="Arial Unicode MS" panose="020B0604020202020204" charset="-122"/>
                <a:cs typeface="Arial Unicode MS" panose="020B0604020202020204" charset="-122"/>
              </a:rPr>
              <a:t>联系方式进行展示。</a:t>
            </a:r>
            <a:endParaRPr sz="1800">
              <a:latin typeface="Arial Unicode MS" panose="020B0604020202020204" charset="-122"/>
              <a:cs typeface="Arial Unicode MS" panose="020B0604020202020204" charset="-122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8307" y="260350"/>
            <a:ext cx="1249680" cy="782955"/>
            <a:chOff x="178307" y="260350"/>
            <a:chExt cx="1249680" cy="782955"/>
          </a:xfrm>
        </p:grpSpPr>
        <p:sp>
          <p:nvSpPr>
            <p:cNvPr id="4" name="object 4"/>
            <p:cNvSpPr/>
            <p:nvPr/>
          </p:nvSpPr>
          <p:spPr>
            <a:xfrm>
              <a:off x="603503" y="266700"/>
              <a:ext cx="817880" cy="770255"/>
            </a:xfrm>
            <a:custGeom>
              <a:avLst/>
              <a:gdLst/>
              <a:ahLst/>
              <a:cxnLst/>
              <a:rect l="l" t="t" r="r" b="b"/>
              <a:pathLst>
                <a:path w="817880" h="770255">
                  <a:moveTo>
                    <a:pt x="817626" y="0"/>
                  </a:moveTo>
                  <a:lnTo>
                    <a:pt x="0" y="770001"/>
                  </a:lnTo>
                </a:path>
              </a:pathLst>
            </a:custGeom>
            <a:ln w="12700">
              <a:solidFill>
                <a:srgbClr val="FFDF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78307" y="717804"/>
              <a:ext cx="596265" cy="269875"/>
            </a:xfrm>
            <a:custGeom>
              <a:avLst/>
              <a:gdLst/>
              <a:ahLst/>
              <a:cxnLst/>
              <a:rect l="l" t="t" r="r" b="b"/>
              <a:pathLst>
                <a:path w="596265" h="269875">
                  <a:moveTo>
                    <a:pt x="595884" y="0"/>
                  </a:moveTo>
                  <a:lnTo>
                    <a:pt x="0" y="0"/>
                  </a:lnTo>
                  <a:lnTo>
                    <a:pt x="297942" y="269748"/>
                  </a:lnTo>
                  <a:lnTo>
                    <a:pt x="595884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99084" y="42405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7E6600"/>
                </a:solidFill>
                <a:latin typeface="Arial" panose="020B0604020202020204"/>
                <a:cs typeface="Arial" panose="020B0604020202020204"/>
              </a:rPr>
              <a:t>7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7" name="object 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146047" y="850366"/>
            <a:ext cx="1006614" cy="24157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156204" y="324611"/>
            <a:ext cx="5988050" cy="5890260"/>
            <a:chOff x="3156204" y="324611"/>
            <a:chExt cx="5988050" cy="589026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452" y="324611"/>
              <a:ext cx="5585459" cy="46101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6204" y="4934711"/>
              <a:ext cx="5987796" cy="12801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注意事项：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818794" y="1478026"/>
            <a:ext cx="7650480" cy="372300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sz="2000" dirty="0">
                <a:latin typeface="Arial" panose="020B0604020202020204"/>
                <a:cs typeface="Arial" panose="020B0604020202020204"/>
              </a:rPr>
              <a:t>1</a:t>
            </a:r>
            <a:r>
              <a:rPr sz="2000" spc="-20" dirty="0">
                <a:latin typeface="Arial Unicode MS" panose="020B0604020202020204" charset="-122"/>
                <a:cs typeface="Arial Unicode MS" panose="020B0604020202020204" charset="-122"/>
              </a:rPr>
              <a:t>、考生在上传论文终稿和查重前，要认真阅读论文申请操作手册，</a:t>
            </a:r>
            <a:r>
              <a:rPr sz="2000" spc="-20" dirty="0">
                <a:latin typeface="Arial Unicode MS" panose="020B0604020202020204" charset="-122"/>
                <a:cs typeface="Arial Unicode MS" panose="020B0604020202020204" charset="-122"/>
              </a:rPr>
              <a:t>并按规程正确操作。因不遵循操作规程，造成论文上传和查重效果不</a:t>
            </a:r>
            <a:r>
              <a:rPr sz="2000" spc="-10" dirty="0">
                <a:latin typeface="Arial Unicode MS" panose="020B0604020202020204" charset="-122"/>
                <a:cs typeface="Arial Unicode MS" panose="020B0604020202020204" charset="-122"/>
              </a:rPr>
              <a:t>佳，责任自负。</a:t>
            </a:r>
            <a:endParaRPr sz="2000" spc="-10" dirty="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lang="en-US" altLang="" sz="2000" spc="-10" dirty="0">
                <a:latin typeface="Arial Unicode MS" panose="020B0604020202020204" charset="-122"/>
                <a:cs typeface="Arial Unicode MS" panose="020B0604020202020204" charset="-122"/>
              </a:rPr>
              <a:t>2</a:t>
            </a:r>
            <a:r>
              <a:rPr lang="zh-CN" altLang="en-US" sz="2000" spc="-10" dirty="0">
                <a:latin typeface="Arial Unicode MS" panose="020B0604020202020204" charset="-122"/>
                <a:ea typeface="宋体" charset="0"/>
                <a:cs typeface="Arial Unicode MS" panose="020B0604020202020204" charset="-122"/>
              </a:rPr>
              <a:t>、需要填写研究方向、关键词。研究方向不多于</a:t>
            </a:r>
            <a:r>
              <a:rPr lang="en-US" altLang="zh-CN" sz="2000" spc="-10" dirty="0">
                <a:latin typeface="Arial Unicode MS" panose="020B0604020202020204" charset="-122"/>
                <a:ea typeface="宋体" charset="0"/>
                <a:cs typeface="Arial Unicode MS" panose="020B0604020202020204" charset="-122"/>
              </a:rPr>
              <a:t>8</a:t>
            </a:r>
            <a:r>
              <a:rPr lang="zh-CN" altLang="en-US" sz="2000" spc="-10" dirty="0">
                <a:latin typeface="Arial Unicode MS" panose="020B0604020202020204" charset="-122"/>
                <a:ea typeface="宋体" charset="0"/>
                <a:cs typeface="Arial Unicode MS" panose="020B0604020202020204" charset="-122"/>
              </a:rPr>
              <a:t>个字，关键词不超过</a:t>
            </a:r>
            <a:r>
              <a:rPr lang="en-US" altLang="zh-CN" sz="2000" spc="-10" dirty="0">
                <a:latin typeface="Arial Unicode MS" panose="020B0604020202020204" charset="-122"/>
                <a:ea typeface="宋体" charset="0"/>
                <a:cs typeface="Arial Unicode MS" panose="020B0604020202020204" charset="-122"/>
              </a:rPr>
              <a:t>100</a:t>
            </a:r>
            <a:r>
              <a:rPr lang="zh-CN" altLang="en-US" sz="2000" spc="-10" dirty="0">
                <a:latin typeface="Arial Unicode MS" panose="020B0604020202020204" charset="-122"/>
                <a:ea typeface="宋体" charset="0"/>
                <a:cs typeface="Arial Unicode MS" panose="020B0604020202020204" charset="-122"/>
              </a:rPr>
              <a:t>字。</a:t>
            </a:r>
            <a:endParaRPr sz="20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 marR="230505">
              <a:lnSpc>
                <a:spcPts val="2160"/>
              </a:lnSpc>
              <a:spcBef>
                <a:spcPts val="825"/>
              </a:spcBef>
            </a:pPr>
            <a:r>
              <a:rPr lang="en-US" altLang="" sz="2000" spc="-5" dirty="0">
                <a:latin typeface="Arial Unicode MS" panose="020B0604020202020204" charset="-122"/>
                <a:cs typeface="Arial Unicode MS" panose="020B0604020202020204" charset="-122"/>
              </a:rPr>
              <a:t>3</a:t>
            </a:r>
            <a:r>
              <a:rPr sz="2000" spc="-5" dirty="0">
                <a:latin typeface="Arial Unicode MS" panose="020B0604020202020204" charset="-122"/>
                <a:cs typeface="Arial Unicode MS" panose="020B0604020202020204" charset="-122"/>
              </a:rPr>
              <a:t>、根据规定，每位考生有</a:t>
            </a:r>
            <a:r>
              <a:rPr sz="2000" dirty="0">
                <a:latin typeface="Arial" panose="020B0604020202020204"/>
                <a:cs typeface="Arial" panose="020B0604020202020204"/>
              </a:rPr>
              <a:t>3</a:t>
            </a:r>
            <a:r>
              <a:rPr sz="2000" spc="-20" dirty="0">
                <a:latin typeface="Arial Unicode MS" panose="020B0604020202020204" charset="-122"/>
                <a:cs typeface="Arial Unicode MS" panose="020B0604020202020204" charset="-122"/>
              </a:rPr>
              <a:t>次上传论文终稿和查重的机会，超过规</a:t>
            </a:r>
            <a:r>
              <a:rPr sz="2000" spc="-15" dirty="0">
                <a:latin typeface="Arial Unicode MS" panose="020B0604020202020204" charset="-122"/>
                <a:cs typeface="Arial Unicode MS" panose="020B0604020202020204" charset="-122"/>
              </a:rPr>
              <a:t>定次数，系统会提示并拒绝再提交。</a:t>
            </a:r>
            <a:endParaRPr sz="20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 marR="5080">
              <a:lnSpc>
                <a:spcPts val="2160"/>
              </a:lnSpc>
              <a:spcBef>
                <a:spcPts val="805"/>
              </a:spcBef>
            </a:pPr>
            <a:r>
              <a:rPr lang="en-US" altLang="" sz="2000" spc="300" dirty="0">
                <a:latin typeface="Arial Unicode MS" panose="020B0604020202020204" charset="-122"/>
                <a:cs typeface="Arial Unicode MS" panose="020B0604020202020204" charset="-122"/>
              </a:rPr>
              <a:t>4</a:t>
            </a:r>
            <a:r>
              <a:rPr sz="2000" spc="300" dirty="0">
                <a:latin typeface="Arial Unicode MS" panose="020B0604020202020204" charset="-122"/>
                <a:cs typeface="Arial Unicode MS" panose="020B0604020202020204" charset="-122"/>
              </a:rPr>
              <a:t>、</a:t>
            </a:r>
            <a:r>
              <a:rPr sz="2000" spc="300" dirty="0">
                <a:latin typeface="Arial Unicode MS" panose="020B0604020202020204" charset="-122"/>
                <a:cs typeface="Arial Unicode MS" panose="020B0604020202020204" charset="-122"/>
              </a:rPr>
              <a:t>在</a:t>
            </a:r>
            <a:r>
              <a:rPr sz="2000" spc="95" dirty="0">
                <a:latin typeface="Arial Unicode MS" panose="020B0604020202020204" charset="-122"/>
                <a:cs typeface="Arial Unicode MS" panose="020B0604020202020204" charset="-122"/>
              </a:rPr>
              <a:t>“</a:t>
            </a:r>
            <a:r>
              <a:rPr sz="2000" spc="300" dirty="0">
                <a:latin typeface="Arial Unicode MS" panose="020B0604020202020204" charset="-122"/>
                <a:cs typeface="Arial Unicode MS" panose="020B0604020202020204" charset="-122"/>
              </a:rPr>
              <a:t>选</a:t>
            </a:r>
            <a:r>
              <a:rPr sz="2000" spc="300" dirty="0">
                <a:latin typeface="Arial Unicode MS" panose="020B0604020202020204" charset="-122"/>
                <a:cs typeface="Arial Unicode MS" panose="020B0604020202020204" charset="-122"/>
              </a:rPr>
              <a:t>择</a:t>
            </a:r>
            <a:r>
              <a:rPr sz="2000" spc="300" dirty="0">
                <a:latin typeface="Arial Unicode MS" panose="020B0604020202020204" charset="-122"/>
                <a:cs typeface="Arial Unicode MS" panose="020B0604020202020204" charset="-122"/>
              </a:rPr>
              <a:t>文</a:t>
            </a:r>
            <a:r>
              <a:rPr sz="2000" spc="300" dirty="0">
                <a:latin typeface="Arial Unicode MS" panose="020B0604020202020204" charset="-122"/>
                <a:cs typeface="Arial Unicode MS" panose="020B0604020202020204" charset="-122"/>
              </a:rPr>
              <a:t>件</a:t>
            </a:r>
            <a:r>
              <a:rPr sz="2000" spc="95" dirty="0">
                <a:latin typeface="Arial Unicode MS" panose="020B0604020202020204" charset="-122"/>
                <a:cs typeface="Arial Unicode MS" panose="020B0604020202020204" charset="-122"/>
              </a:rPr>
              <a:t>”</a:t>
            </a:r>
            <a:r>
              <a:rPr sz="2000" spc="300" dirty="0">
                <a:latin typeface="Arial Unicode MS" panose="020B0604020202020204" charset="-122"/>
                <a:cs typeface="Arial Unicode MS" panose="020B0604020202020204" charset="-122"/>
              </a:rPr>
              <a:t>时</a:t>
            </a:r>
            <a:r>
              <a:rPr sz="2000" spc="285" dirty="0">
                <a:latin typeface="Arial Unicode MS" panose="020B0604020202020204" charset="-122"/>
                <a:cs typeface="Arial Unicode MS" panose="020B0604020202020204" charset="-122"/>
              </a:rPr>
              <a:t>要</a:t>
            </a:r>
            <a:r>
              <a:rPr sz="2000" spc="-20" dirty="0">
                <a:latin typeface="Arial Unicode MS" panose="020B0604020202020204" charset="-122"/>
                <a:cs typeface="Arial Unicode MS" panose="020B0604020202020204" charset="-122"/>
              </a:rPr>
              <a:t>准确，文件必须使用论文题目命名。每次上</a:t>
            </a:r>
            <a:r>
              <a:rPr sz="2000" spc="-20" dirty="0">
                <a:latin typeface="Arial Unicode MS" panose="020B0604020202020204" charset="-122"/>
                <a:cs typeface="Arial Unicode MS" panose="020B0604020202020204" charset="-122"/>
              </a:rPr>
              <a:t>传的论文终稿与导师最后提交的论文初稿一定是同一篇文章，题目要</a:t>
            </a:r>
            <a:r>
              <a:rPr sz="2000" spc="-10" dirty="0">
                <a:latin typeface="Arial Unicode MS" panose="020B0604020202020204" charset="-122"/>
                <a:cs typeface="Arial Unicode MS" panose="020B0604020202020204" charset="-122"/>
              </a:rPr>
              <a:t>完全一致。</a:t>
            </a:r>
            <a:endParaRPr sz="2000">
              <a:latin typeface="Arial Unicode MS" panose="020B0604020202020204" charset="-122"/>
              <a:cs typeface="Arial Unicode MS" panose="020B0604020202020204" charset="-122"/>
            </a:endParaRPr>
          </a:p>
          <a:p>
            <a:pPr marL="12700" marR="202565">
              <a:lnSpc>
                <a:spcPts val="2160"/>
              </a:lnSpc>
              <a:spcBef>
                <a:spcPts val="805"/>
              </a:spcBef>
            </a:pPr>
            <a:r>
              <a:rPr lang="en-US" altLang="" sz="2000" spc="-10" dirty="0">
                <a:latin typeface="Arial Unicode MS" panose="020B0604020202020204" charset="-122"/>
                <a:cs typeface="Arial Unicode MS" panose="020B0604020202020204" charset="-122"/>
              </a:rPr>
              <a:t>5</a:t>
            </a:r>
            <a:r>
              <a:rPr sz="2000" spc="-10" dirty="0">
                <a:latin typeface="Arial Unicode MS" panose="020B0604020202020204" charset="-122"/>
                <a:cs typeface="Arial Unicode MS" panose="020B0604020202020204" charset="-122"/>
              </a:rPr>
              <a:t>、查重报告合格，可通过系统</a:t>
            </a:r>
            <a:r>
              <a:rPr sz="2000" dirty="0">
                <a:latin typeface="Arial" panose="020B0604020202020204"/>
                <a:cs typeface="Arial" panose="020B0604020202020204"/>
              </a:rPr>
              <a:t>“</a:t>
            </a:r>
            <a:r>
              <a:rPr sz="2000" spc="-10" dirty="0">
                <a:latin typeface="Arial Unicode MS" panose="020B0604020202020204" charset="-122"/>
                <a:cs typeface="Arial Unicode MS" panose="020B0604020202020204" charset="-122"/>
              </a:rPr>
              <a:t>选择文件</a:t>
            </a:r>
            <a:r>
              <a:rPr sz="2000" spc="-10" dirty="0">
                <a:latin typeface="Arial" panose="020B0604020202020204"/>
                <a:cs typeface="Arial" panose="020B0604020202020204"/>
              </a:rPr>
              <a:t>”</a:t>
            </a:r>
            <a:r>
              <a:rPr sz="2000" spc="-20" dirty="0">
                <a:latin typeface="Arial Unicode MS" panose="020B0604020202020204" charset="-122"/>
                <a:cs typeface="Arial Unicode MS" panose="020B0604020202020204" charset="-122"/>
              </a:rPr>
              <a:t>上传论文终稿；查重报告</a:t>
            </a:r>
            <a:r>
              <a:rPr sz="2000" spc="-15" dirty="0">
                <a:latin typeface="Arial Unicode MS" panose="020B0604020202020204" charset="-122"/>
                <a:cs typeface="Arial Unicode MS" panose="020B0604020202020204" charset="-122"/>
              </a:rPr>
              <a:t>不合格，需要修改论文合格后再上传。</a:t>
            </a:r>
            <a:endParaRPr lang="zh-CN" altLang="en-US" sz="2000">
              <a:latin typeface="Arial Unicode MS" panose="020B0604020202020204" charset="-122"/>
              <a:ea typeface="宋体" charset="0"/>
              <a:cs typeface="Arial Unicode MS" panose="020B060402020202020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1964</Words>
  <Application>WPS 表格</Application>
  <PresentationFormat>On-screen Show (4:3)</PresentationFormat>
  <Paragraphs>98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Arial Unicode MS</vt:lpstr>
      <vt:lpstr>FZLTTHK--GBK1-0</vt:lpstr>
      <vt:lpstr>Arial</vt:lpstr>
      <vt:lpstr>宋体</vt:lpstr>
      <vt:lpstr>汉仪书宋二KW</vt:lpstr>
      <vt:lpstr>Calibri</vt:lpstr>
      <vt:lpstr>Helvetica Neue</vt:lpstr>
      <vt:lpstr>微软雅黑</vt:lpstr>
      <vt:lpstr>汉仪旗黑</vt:lpstr>
      <vt:lpstr>Office Theme</vt:lpstr>
      <vt:lpstr>潍坊医学院自学考试在线平台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注意事项：</vt:lpstr>
      <vt:lpstr>PowerPoint 演示文稿</vt:lpstr>
      <vt:lpstr>PowerPoint 演示文稿</vt:lpstr>
      <vt:lpstr>注意事项：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潍坊医学院自学考试在线平台</dc:title>
  <dc:creator>超星</dc:creator>
  <cp:lastModifiedBy>半夏</cp:lastModifiedBy>
  <cp:revision>1</cp:revision>
  <dcterms:created xsi:type="dcterms:W3CDTF">2023-07-25T10:39:01Z</dcterms:created>
  <dcterms:modified xsi:type="dcterms:W3CDTF">2023-07-25T10:39:01Z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2023-01-29T08:00:00Z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2023-07-25T08:00:00Z</vt:filetime>
  </property>
  <property fmtid="{D5CDD505-2E9C-101B-9397-08002B2CF9AE}" pid="5" name="Producer">
    <vt:lpwstr>Microsoft® PowerPoint® 2016</vt:lpwstr>
  </property>
  <property fmtid="{D5CDD505-2E9C-101B-9397-08002B2CF9AE}" pid="6" name="ICV">
    <vt:lpwstr>A2C6CCC0CF4C6EF943A6BF64ABE2E13E</vt:lpwstr>
  </property>
  <property fmtid="{D5CDD505-2E9C-101B-9397-08002B2CF9AE}" pid="7" name="KSOProductBuildVer">
    <vt:lpwstr>2052-5.1.1.7676</vt:lpwstr>
  </property>
</Properties>
</file>