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263" r:id="rId5"/>
    <p:sldId id="257" r:id="rId6"/>
    <p:sldId id="259" r:id="rId7"/>
    <p:sldId id="304" r:id="rId8"/>
    <p:sldId id="305" r:id="rId9"/>
    <p:sldId id="261" r:id="rId10"/>
    <p:sldId id="306" r:id="rId11"/>
    <p:sldId id="307" r:id="rId12"/>
    <p:sldId id="308" r:id="rId13"/>
    <p:sldId id="279" r:id="rId14"/>
    <p:sldId id="262" r:id="rId15"/>
    <p:sldId id="299" r:id="rId16"/>
    <p:sldId id="300" r:id="rId17"/>
    <p:sldId id="301" r:id="rId18"/>
    <p:sldId id="310" r:id="rId19"/>
    <p:sldId id="264" r:id="rId20"/>
    <p:sldId id="265" r:id="rId21"/>
    <p:sldId id="266" r:id="rId22"/>
    <p:sldId id="267" r:id="rId23"/>
    <p:sldId id="268" r:id="rId24"/>
    <p:sldId id="269" r:id="rId25"/>
    <p:sldId id="271" r:id="rId26"/>
    <p:sldId id="302" r:id="rId27"/>
    <p:sldId id="272" r:id="rId28"/>
    <p:sldId id="303" r:id="rId29"/>
    <p:sldId id="273" r:id="rId30"/>
    <p:sldId id="275" r:id="rId31"/>
    <p:sldId id="277" r:id="rId32"/>
    <p:sldId id="280" r:id="rId33"/>
    <p:sldId id="298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87"/>
    <p:restoredTop sz="95545"/>
  </p:normalViewPr>
  <p:slideViewPr>
    <p:cSldViewPr snapToGrid="0" snapToObjects="1">
      <p:cViewPr varScale="1">
        <p:scale>
          <a:sx n="110" d="100"/>
          <a:sy n="110" d="100"/>
        </p:scale>
        <p:origin x="55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EBACA-CAAF-B64E-818C-1BC695638BC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第二级</a:t>
            </a:r>
            <a:endParaRPr kumimoji="1" lang="zh-CN" altLang="en-US"/>
          </a:p>
          <a:p>
            <a:pPr lvl="2"/>
            <a:r>
              <a:rPr kumimoji="1" lang="zh-CN" altLang="en-US"/>
              <a:t>第三级</a:t>
            </a:r>
            <a:endParaRPr kumimoji="1" lang="zh-CN" altLang="en-US"/>
          </a:p>
          <a:p>
            <a:pPr lvl="3"/>
            <a:r>
              <a:rPr kumimoji="1" lang="zh-CN" altLang="en-US"/>
              <a:t>第四级</a:t>
            </a:r>
            <a:endParaRPr kumimoji="1" lang="zh-CN" altLang="en-US"/>
          </a:p>
          <a:p>
            <a:pPr lvl="4"/>
            <a:r>
              <a:rPr kumimoji="1" lang="zh-CN" altLang="en-US"/>
              <a:t>第五级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1" dirty="0" err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xuesheng</a:t>
            </a:r>
            <a:endParaRPr kumimoji="1" lang="zh-CN" altLang="en-US" sz="12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200" b="1" kern="1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学生使用手册</a:t>
            </a:r>
            <a:endParaRPr kumimoji="1" lang="zh-CN" altLang="en-US" sz="1200" b="1" kern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kumimoji="1"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85CF7E-014D-7D47-84CC-F5516E3C3624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kumimoji="1"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kumimoji="1"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kumimoji="1"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kumimoji="1"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kumimoji="1"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kumimoji="1"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移动端使用说明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kumimoji="1" lang="zh-CN" altLang="en-US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kumimoji="1" lang="zh-CN" altLang="en-US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kumimoji="1" lang="zh-CN" altLang="en-US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kumimoji="1"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kumimoji="1"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kumimoji="1"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5CF7E-014D-7D47-84CC-F5516E3C362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2E7C-B4C2-F741-8177-6C1C9BF2BC0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0D17-1E59-A147-8E44-45F47116A84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第二级</a:t>
            </a:r>
            <a:endParaRPr kumimoji="1" lang="zh-CN" altLang="en-US"/>
          </a:p>
          <a:p>
            <a:pPr lvl="2"/>
            <a:r>
              <a:rPr kumimoji="1" lang="zh-CN" altLang="en-US"/>
              <a:t>第三级</a:t>
            </a:r>
            <a:endParaRPr kumimoji="1" lang="zh-CN" altLang="en-US"/>
          </a:p>
          <a:p>
            <a:pPr lvl="3"/>
            <a:r>
              <a:rPr kumimoji="1" lang="zh-CN" altLang="en-US"/>
              <a:t>第四级</a:t>
            </a:r>
            <a:endParaRPr kumimoji="1" lang="zh-CN" altLang="en-US"/>
          </a:p>
          <a:p>
            <a:pPr lvl="4"/>
            <a:r>
              <a:rPr kumimoji="1" lang="zh-CN" altLang="en-US"/>
              <a:t>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2E7C-B4C2-F741-8177-6C1C9BF2BC0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0D17-1E59-A147-8E44-45F47116A84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第二级</a:t>
            </a:r>
            <a:endParaRPr kumimoji="1" lang="zh-CN" altLang="en-US"/>
          </a:p>
          <a:p>
            <a:pPr lvl="2"/>
            <a:r>
              <a:rPr kumimoji="1" lang="zh-CN" altLang="en-US"/>
              <a:t>第三级</a:t>
            </a:r>
            <a:endParaRPr kumimoji="1" lang="zh-CN" altLang="en-US"/>
          </a:p>
          <a:p>
            <a:pPr lvl="3"/>
            <a:r>
              <a:rPr kumimoji="1" lang="zh-CN" altLang="en-US"/>
              <a:t>第四级</a:t>
            </a:r>
            <a:endParaRPr kumimoji="1" lang="zh-CN" altLang="en-US"/>
          </a:p>
          <a:p>
            <a:pPr lvl="4"/>
            <a:r>
              <a:rPr kumimoji="1" lang="zh-CN" altLang="en-US"/>
              <a:t>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2E7C-B4C2-F741-8177-6C1C9BF2BC0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0D17-1E59-A147-8E44-45F47116A84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kumimoji="1" lang="zh-CN" altLang="en-US"/>
              <a:t>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第二级</a:t>
            </a:r>
            <a:endParaRPr kumimoji="1" lang="zh-CN" altLang="en-US"/>
          </a:p>
          <a:p>
            <a:pPr lvl="2"/>
            <a:r>
              <a:rPr kumimoji="1" lang="zh-CN" altLang="en-US"/>
              <a:t>第三级</a:t>
            </a:r>
            <a:endParaRPr kumimoji="1" lang="zh-CN" altLang="en-US"/>
          </a:p>
          <a:p>
            <a:pPr lvl="3"/>
            <a:r>
              <a:rPr kumimoji="1" lang="zh-CN" altLang="en-US"/>
              <a:t>第四级</a:t>
            </a:r>
            <a:endParaRPr kumimoji="1" lang="zh-CN" altLang="en-US"/>
          </a:p>
          <a:p>
            <a:pPr lvl="4"/>
            <a:r>
              <a:rPr kumimoji="1" lang="zh-CN" altLang="en-US"/>
              <a:t>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2E7C-B4C2-F741-8177-6C1C9BF2BC0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0D17-1E59-A147-8E44-45F47116A84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2E7C-B4C2-F741-8177-6C1C9BF2BC0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0D17-1E59-A147-8E44-45F47116A84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第二级</a:t>
            </a:r>
            <a:endParaRPr kumimoji="1" lang="zh-CN" altLang="en-US"/>
          </a:p>
          <a:p>
            <a:pPr lvl="2"/>
            <a:r>
              <a:rPr kumimoji="1" lang="zh-CN" altLang="en-US"/>
              <a:t>第三级</a:t>
            </a:r>
            <a:endParaRPr kumimoji="1" lang="zh-CN" altLang="en-US"/>
          </a:p>
          <a:p>
            <a:pPr lvl="3"/>
            <a:r>
              <a:rPr kumimoji="1" lang="zh-CN" altLang="en-US"/>
              <a:t>第四级</a:t>
            </a:r>
            <a:endParaRPr kumimoji="1" lang="zh-CN" altLang="en-US"/>
          </a:p>
          <a:p>
            <a:pPr lvl="4"/>
            <a:r>
              <a:rPr kumimoji="1" lang="zh-CN" altLang="en-US"/>
              <a:t>第五级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第二级</a:t>
            </a:r>
            <a:endParaRPr kumimoji="1" lang="zh-CN" altLang="en-US"/>
          </a:p>
          <a:p>
            <a:pPr lvl="2"/>
            <a:r>
              <a:rPr kumimoji="1" lang="zh-CN" altLang="en-US"/>
              <a:t>第三级</a:t>
            </a:r>
            <a:endParaRPr kumimoji="1" lang="zh-CN" altLang="en-US"/>
          </a:p>
          <a:p>
            <a:pPr lvl="3"/>
            <a:r>
              <a:rPr kumimoji="1" lang="zh-CN" altLang="en-US"/>
              <a:t>第四级</a:t>
            </a:r>
            <a:endParaRPr kumimoji="1" lang="zh-CN" altLang="en-US"/>
          </a:p>
          <a:p>
            <a:pPr lvl="4"/>
            <a:r>
              <a:rPr kumimoji="1" lang="zh-CN" altLang="en-US"/>
              <a:t>第五级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2E7C-B4C2-F741-8177-6C1C9BF2BC0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0D17-1E59-A147-8E44-45F47116A84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第二级</a:t>
            </a:r>
            <a:endParaRPr kumimoji="1" lang="zh-CN" altLang="en-US"/>
          </a:p>
          <a:p>
            <a:pPr lvl="2"/>
            <a:r>
              <a:rPr kumimoji="1" lang="zh-CN" altLang="en-US"/>
              <a:t>第三级</a:t>
            </a:r>
            <a:endParaRPr kumimoji="1" lang="zh-CN" altLang="en-US"/>
          </a:p>
          <a:p>
            <a:pPr lvl="3"/>
            <a:r>
              <a:rPr kumimoji="1" lang="zh-CN" altLang="en-US"/>
              <a:t>第四级</a:t>
            </a:r>
            <a:endParaRPr kumimoji="1" lang="zh-CN" altLang="en-US"/>
          </a:p>
          <a:p>
            <a:pPr lvl="4"/>
            <a:r>
              <a:rPr kumimoji="1" lang="zh-CN" altLang="en-US"/>
              <a:t>第五级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第二级</a:t>
            </a:r>
            <a:endParaRPr kumimoji="1" lang="zh-CN" altLang="en-US"/>
          </a:p>
          <a:p>
            <a:pPr lvl="2"/>
            <a:r>
              <a:rPr kumimoji="1" lang="zh-CN" altLang="en-US"/>
              <a:t>第三级</a:t>
            </a:r>
            <a:endParaRPr kumimoji="1" lang="zh-CN" altLang="en-US"/>
          </a:p>
          <a:p>
            <a:pPr lvl="3"/>
            <a:r>
              <a:rPr kumimoji="1" lang="zh-CN" altLang="en-US"/>
              <a:t>第四级</a:t>
            </a:r>
            <a:endParaRPr kumimoji="1" lang="zh-CN" altLang="en-US"/>
          </a:p>
          <a:p>
            <a:pPr lvl="4"/>
            <a:r>
              <a:rPr kumimoji="1" lang="zh-CN" altLang="en-US"/>
              <a:t>第五级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2E7C-B4C2-F741-8177-6C1C9BF2BC0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0D17-1E59-A147-8E44-45F47116A84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2E7C-B4C2-F741-8177-6C1C9BF2BC0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0D17-1E59-A147-8E44-45F47116A84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2E7C-B4C2-F741-8177-6C1C9BF2BC0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0D17-1E59-A147-8E44-45F47116A84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第二级</a:t>
            </a:r>
            <a:endParaRPr kumimoji="1" lang="zh-CN" altLang="en-US"/>
          </a:p>
          <a:p>
            <a:pPr lvl="2"/>
            <a:r>
              <a:rPr kumimoji="1" lang="zh-CN" altLang="en-US"/>
              <a:t>第三级</a:t>
            </a:r>
            <a:endParaRPr kumimoji="1" lang="zh-CN" altLang="en-US"/>
          </a:p>
          <a:p>
            <a:pPr lvl="3"/>
            <a:r>
              <a:rPr kumimoji="1" lang="zh-CN" altLang="en-US"/>
              <a:t>第四级</a:t>
            </a:r>
            <a:endParaRPr kumimoji="1" lang="zh-CN" altLang="en-US"/>
          </a:p>
          <a:p>
            <a:pPr lvl="4"/>
            <a:r>
              <a:rPr kumimoji="1" lang="zh-CN" altLang="en-US"/>
              <a:t>第五级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2E7C-B4C2-F741-8177-6C1C9BF2BC0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0D17-1E59-A147-8E44-45F47116A84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2E7C-B4C2-F741-8177-6C1C9BF2BC0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0D17-1E59-A147-8E44-45F47116A84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第二级</a:t>
            </a:r>
            <a:endParaRPr kumimoji="1" lang="zh-CN" altLang="en-US"/>
          </a:p>
          <a:p>
            <a:pPr lvl="2"/>
            <a:r>
              <a:rPr kumimoji="1" lang="zh-CN" altLang="en-US"/>
              <a:t>第三级</a:t>
            </a:r>
            <a:endParaRPr kumimoji="1" lang="zh-CN" altLang="en-US"/>
          </a:p>
          <a:p>
            <a:pPr lvl="3"/>
            <a:r>
              <a:rPr kumimoji="1" lang="zh-CN" altLang="en-US"/>
              <a:t>第四级</a:t>
            </a:r>
            <a:endParaRPr kumimoji="1" lang="zh-CN" altLang="en-US"/>
          </a:p>
          <a:p>
            <a:pPr lvl="4"/>
            <a:r>
              <a:rPr kumimoji="1" lang="zh-CN" altLang="en-US"/>
              <a:t>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62E7C-B4C2-F741-8177-6C1C9BF2BC0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80D17-1E59-A147-8E44-45F47116A84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://www10.53kf.com/webCompany.php?arg=10097821&amp;style=1&amp;kf=&amp;zdkf_type=1" TargetMode="External"/><Relationship Id="rId1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4286251"/>
            <a:ext cx="12192000" cy="25717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38200" y="4823791"/>
            <a:ext cx="10515600" cy="1017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kumimoji="1" lang="zh-CN" altLang="en-US" sz="8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学生使用手册</a:t>
            </a:r>
            <a:endParaRPr kumimoji="1" lang="zh-CN" altLang="en-US" sz="8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4019"/>
            <a:ext cx="12191999" cy="43102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14" y="935412"/>
            <a:ext cx="9832221" cy="592258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个人空间：个人信息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矩形标注 14"/>
          <p:cNvSpPr/>
          <p:nvPr/>
        </p:nvSpPr>
        <p:spPr>
          <a:xfrm>
            <a:off x="318221" y="4470111"/>
            <a:ext cx="1669276" cy="380283"/>
          </a:xfrm>
          <a:prstGeom prst="wedgeRectCallout">
            <a:avLst>
              <a:gd name="adj1" fmla="val -6487"/>
              <a:gd name="adj2" fmla="val -419997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查看确认个人信息</a:t>
            </a:r>
            <a:endParaRPr kumimoji="1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780" y="792537"/>
            <a:ext cx="10236995" cy="5974040"/>
          </a:xfrm>
          <a:prstGeom prst="rect">
            <a:avLst/>
          </a:prstGeom>
        </p:spPr>
      </p:pic>
      <p:sp>
        <p:nvSpPr>
          <p:cNvPr id="10" name="矩形标注 9"/>
          <p:cNvSpPr/>
          <p:nvPr/>
        </p:nvSpPr>
        <p:spPr>
          <a:xfrm>
            <a:off x="6871854" y="1395834"/>
            <a:ext cx="3239917" cy="775995"/>
          </a:xfrm>
          <a:prstGeom prst="wedgeRectCallout">
            <a:avLst>
              <a:gd name="adj1" fmla="val 18096"/>
              <a:gd name="adj2" fmla="val 345986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点击“进入学习”进入相应课程，完成网络课程的学习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个人空间：课程学习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标注 10"/>
          <p:cNvSpPr/>
          <p:nvPr/>
        </p:nvSpPr>
        <p:spPr>
          <a:xfrm>
            <a:off x="683417" y="4633915"/>
            <a:ext cx="1198282" cy="368836"/>
          </a:xfrm>
          <a:prstGeom prst="wedgeRectCallout">
            <a:avLst>
              <a:gd name="adj1" fmla="val -2019"/>
              <a:gd name="adj2" fmla="val -308536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点击课程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2021" y="808837"/>
            <a:ext cx="7623229" cy="5892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277481" y="5551069"/>
            <a:ext cx="178400" cy="2017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标注 7"/>
          <p:cNvSpPr/>
          <p:nvPr/>
        </p:nvSpPr>
        <p:spPr>
          <a:xfrm>
            <a:off x="6574331" y="4727571"/>
            <a:ext cx="2280109" cy="553090"/>
          </a:xfrm>
          <a:prstGeom prst="wedgeRectCallout">
            <a:avLst>
              <a:gd name="adj1" fmla="val -227979"/>
              <a:gd name="adj2" fmla="val 109486"/>
            </a:avLst>
          </a:prstGeom>
          <a:solidFill>
            <a:srgbClr val="FFC0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注：每个章节需要完成的任务点数量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79146" y="2335755"/>
            <a:ext cx="927604" cy="2017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标注 9"/>
          <p:cNvSpPr/>
          <p:nvPr/>
        </p:nvSpPr>
        <p:spPr>
          <a:xfrm>
            <a:off x="7574280" y="3192370"/>
            <a:ext cx="2168050" cy="316867"/>
          </a:xfrm>
          <a:prstGeom prst="wedgeRectCallout">
            <a:avLst>
              <a:gd name="adj1" fmla="val -258283"/>
              <a:gd name="adj2" fmla="val -279942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点击进入相应章节学习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57219" y="157163"/>
            <a:ext cx="720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个人空间：课程学习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627594" y="814609"/>
            <a:ext cx="582706" cy="3792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标注 13"/>
          <p:cNvSpPr/>
          <p:nvPr/>
        </p:nvSpPr>
        <p:spPr>
          <a:xfrm>
            <a:off x="8086942" y="1886060"/>
            <a:ext cx="1948598" cy="316867"/>
          </a:xfrm>
          <a:prstGeom prst="wedgeRectCallout">
            <a:avLst>
              <a:gd name="adj1" fmla="val -154725"/>
              <a:gd name="adj2" fmla="val -278848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en-US" altLang="zh-CN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点击“首页”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246" y="810374"/>
            <a:ext cx="10742857" cy="599047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57219" y="157163"/>
            <a:ext cx="720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个人空间：课程考试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841166" y="4876800"/>
            <a:ext cx="4073734" cy="981074"/>
          </a:xfrm>
          <a:prstGeom prst="wedgeRectCallout">
            <a:avLst>
              <a:gd name="adj1" fmla="val -11986"/>
              <a:gd name="adj2" fmla="val -222724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en-US" altLang="zh-CN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点击考试可以进行相关课程考试，考试具体发布及考试时间限制由学校定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标注 15"/>
          <p:cNvSpPr/>
          <p:nvPr/>
        </p:nvSpPr>
        <p:spPr>
          <a:xfrm>
            <a:off x="8259405" y="4435551"/>
            <a:ext cx="1398945" cy="717474"/>
          </a:xfrm>
          <a:prstGeom prst="wedgeRectCallout">
            <a:avLst>
              <a:gd name="adj1" fmla="val 35408"/>
              <a:gd name="adj2" fmla="val -498189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点击“考试”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9821" y="775991"/>
            <a:ext cx="9831803" cy="603784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57219" y="157163"/>
            <a:ext cx="720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个人空间：教学计划查看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9012386" y="2041736"/>
            <a:ext cx="1712764" cy="672890"/>
          </a:xfrm>
          <a:prstGeom prst="wedgeRectCallout">
            <a:avLst>
              <a:gd name="adj1" fmla="val -125771"/>
              <a:gd name="adj2" fmla="val -170604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选择专业教学计划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标注 15"/>
          <p:cNvSpPr/>
          <p:nvPr/>
        </p:nvSpPr>
        <p:spPr>
          <a:xfrm>
            <a:off x="1220376" y="4727543"/>
            <a:ext cx="1541874" cy="231791"/>
          </a:xfrm>
          <a:prstGeom prst="wedgeRectCallout">
            <a:avLst>
              <a:gd name="adj1" fmla="val -17383"/>
              <a:gd name="adj2" fmla="val -382244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点击“选课管理”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5905499" y="3162300"/>
            <a:ext cx="2027649" cy="406534"/>
          </a:xfrm>
          <a:prstGeom prst="wedgeRectCallout">
            <a:avLst>
              <a:gd name="adj1" fmla="val 111715"/>
              <a:gd name="adj2" fmla="val 114112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查看本学期教学计划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8780" y="778250"/>
            <a:ext cx="7865132" cy="609742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57219" y="157163"/>
            <a:ext cx="720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个人空间：考试信息服务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320040" y="1556501"/>
            <a:ext cx="1662288" cy="654218"/>
          </a:xfrm>
          <a:prstGeom prst="wedgeRectCallout">
            <a:avLst>
              <a:gd name="adj1" fmla="val 144341"/>
              <a:gd name="adj2" fmla="val -120844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查看线下考试时间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标注 15"/>
          <p:cNvSpPr/>
          <p:nvPr/>
        </p:nvSpPr>
        <p:spPr>
          <a:xfrm>
            <a:off x="1608224" y="6079750"/>
            <a:ext cx="1504748" cy="314849"/>
          </a:xfrm>
          <a:prstGeom prst="wedgeRectCallout">
            <a:avLst>
              <a:gd name="adj1" fmla="val -2676"/>
              <a:gd name="adj2" fmla="val -851173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点击“考试服务”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标注 13"/>
          <p:cNvSpPr/>
          <p:nvPr/>
        </p:nvSpPr>
        <p:spPr>
          <a:xfrm>
            <a:off x="7138031" y="1556500"/>
            <a:ext cx="1274449" cy="344370"/>
          </a:xfrm>
          <a:prstGeom prst="wedgeRectCallout">
            <a:avLst>
              <a:gd name="adj1" fmla="val -232706"/>
              <a:gd name="adj2" fmla="val -173827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查看总评成绩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5017" y="877048"/>
            <a:ext cx="8914286" cy="598095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57219" y="157163"/>
            <a:ext cx="720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个人空间：学务办理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1395017" y="879069"/>
            <a:ext cx="1796725" cy="654218"/>
          </a:xfrm>
          <a:prstGeom prst="wedgeRectCallout">
            <a:avLst>
              <a:gd name="adj1" fmla="val 148467"/>
              <a:gd name="adj2" fmla="val 190144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查看及编辑个人信息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标注 15"/>
          <p:cNvSpPr/>
          <p:nvPr/>
        </p:nvSpPr>
        <p:spPr>
          <a:xfrm>
            <a:off x="1608224" y="6079750"/>
            <a:ext cx="1504748" cy="314849"/>
          </a:xfrm>
          <a:prstGeom prst="wedgeRectCallout">
            <a:avLst>
              <a:gd name="adj1" fmla="val -10778"/>
              <a:gd name="adj2" fmla="val -553487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点击“学务办理”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标注 13"/>
          <p:cNvSpPr/>
          <p:nvPr/>
        </p:nvSpPr>
        <p:spPr>
          <a:xfrm>
            <a:off x="10309303" y="2173720"/>
            <a:ext cx="1274449" cy="344370"/>
          </a:xfrm>
          <a:prstGeom prst="wedgeRectCallout">
            <a:avLst>
              <a:gd name="adj1" fmla="val -200419"/>
              <a:gd name="adj2" fmla="val 293060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申请学籍异动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标注 13"/>
          <p:cNvSpPr/>
          <p:nvPr/>
        </p:nvSpPr>
        <p:spPr>
          <a:xfrm>
            <a:off x="7535623" y="5636582"/>
            <a:ext cx="1806497" cy="649918"/>
          </a:xfrm>
          <a:prstGeom prst="wedgeRectCallout">
            <a:avLst>
              <a:gd name="adj1" fmla="val -153172"/>
              <a:gd name="adj2" fmla="val -139245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符合申请学位资格的同学可以申请学位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b="7671"/>
          <a:stretch>
            <a:fillRect/>
          </a:stretch>
        </p:blipFill>
        <p:spPr>
          <a:xfrm>
            <a:off x="0" y="541872"/>
            <a:ext cx="12177712" cy="633306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4288" y="0"/>
            <a:ext cx="12192000" cy="33310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3912" y="15598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8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移动端使用说明</a:t>
            </a:r>
            <a:endParaRPr kumimoji="1" lang="zh-CN" altLang="en-US" sz="8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t="1" b="46551"/>
          <a:stretch>
            <a:fillRect/>
          </a:stretch>
        </p:blipFill>
        <p:spPr>
          <a:xfrm>
            <a:off x="0" y="775990"/>
            <a:ext cx="7189694" cy="5550669"/>
          </a:xfrm>
          <a:prstGeom prst="rect">
            <a:avLst/>
          </a:prstGeom>
        </p:spPr>
      </p:pic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010" y="2560697"/>
            <a:ext cx="3711389" cy="3676317"/>
          </a:xfr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矩形标注 5"/>
          <p:cNvSpPr/>
          <p:nvPr/>
        </p:nvSpPr>
        <p:spPr>
          <a:xfrm>
            <a:off x="7203982" y="2309684"/>
            <a:ext cx="4181193" cy="1455492"/>
          </a:xfrm>
          <a:prstGeom prst="wedgeRectCallout">
            <a:avLst>
              <a:gd name="adj1" fmla="val -84577"/>
              <a:gd name="adj2" fmla="val 40813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扫描二维码，进入应用商城，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下载“学习通”。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移动学习空间：登录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t="1" b="46551"/>
          <a:stretch>
            <a:fillRect/>
          </a:stretch>
        </p:blipFill>
        <p:spPr>
          <a:xfrm>
            <a:off x="0" y="775990"/>
            <a:ext cx="7189694" cy="5550669"/>
          </a:xfrm>
          <a:prstGeom prst="rect">
            <a:avLst/>
          </a:prstGeom>
        </p:spPr>
      </p:pic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64" r="35737" b="61507"/>
          <a:stretch>
            <a:fillRect/>
          </a:stretch>
        </p:blipFill>
        <p:spPr>
          <a:xfrm>
            <a:off x="1682337" y="2474260"/>
            <a:ext cx="3876000" cy="3852399"/>
          </a:xfr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矩形标注 5"/>
          <p:cNvSpPr/>
          <p:nvPr/>
        </p:nvSpPr>
        <p:spPr>
          <a:xfrm>
            <a:off x="6537232" y="2474260"/>
            <a:ext cx="4181193" cy="1455492"/>
          </a:xfrm>
          <a:prstGeom prst="wedgeRectCallout">
            <a:avLst>
              <a:gd name="adj1" fmla="val -94600"/>
              <a:gd name="adj2" fmla="val 15945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下载完成，点击“学习通”，进入移动学习平台。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992308" y="2619312"/>
            <a:ext cx="1322392" cy="13104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移动学习空间：登录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b="35475"/>
          <a:stretch>
            <a:fillRect/>
          </a:stretch>
        </p:blipFill>
        <p:spPr>
          <a:xfrm>
            <a:off x="-14288" y="1559860"/>
            <a:ext cx="12192000" cy="52981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4288" y="0"/>
            <a:ext cx="12192000" cy="33310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3912" y="15598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8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电脑端使用说明</a:t>
            </a:r>
            <a:endParaRPr kumimoji="1" lang="zh-CN" altLang="en-US" sz="8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内容占位符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0531" y="1133678"/>
            <a:ext cx="2905443" cy="516523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2" name="矩形 11"/>
          <p:cNvSpPr/>
          <p:nvPr/>
        </p:nvSpPr>
        <p:spPr>
          <a:xfrm>
            <a:off x="5005213" y="5951600"/>
            <a:ext cx="508606" cy="3505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标注 5"/>
          <p:cNvSpPr/>
          <p:nvPr/>
        </p:nvSpPr>
        <p:spPr>
          <a:xfrm>
            <a:off x="516077" y="4778911"/>
            <a:ext cx="3128454" cy="615462"/>
          </a:xfrm>
          <a:prstGeom prst="wedgeRectCallout">
            <a:avLst>
              <a:gd name="adj1" fmla="val 95141"/>
              <a:gd name="adj2" fmla="val 127900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1"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点击进入“我的”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内容占位符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014" y="1133679"/>
            <a:ext cx="2905443" cy="516523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6" name="矩形 15"/>
          <p:cNvSpPr/>
          <p:nvPr/>
        </p:nvSpPr>
        <p:spPr>
          <a:xfrm>
            <a:off x="6269184" y="1362013"/>
            <a:ext cx="1081187" cy="4140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标注 16"/>
          <p:cNvSpPr/>
          <p:nvPr/>
        </p:nvSpPr>
        <p:spPr>
          <a:xfrm>
            <a:off x="8082330" y="2268365"/>
            <a:ext cx="3646610" cy="650681"/>
          </a:xfrm>
          <a:prstGeom prst="wedgeRectCallout">
            <a:avLst>
              <a:gd name="adj1" fmla="val -76139"/>
              <a:gd name="adj2" fmla="val -105857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点击进入“请先登录”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移动学习空间：登录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内容占位符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6629" y="1169773"/>
            <a:ext cx="2905443" cy="516523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9" name="矩形 18"/>
          <p:cNvSpPr/>
          <p:nvPr/>
        </p:nvSpPr>
        <p:spPr>
          <a:xfrm>
            <a:off x="2401733" y="2610934"/>
            <a:ext cx="2645749" cy="10840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标注 19"/>
          <p:cNvSpPr/>
          <p:nvPr/>
        </p:nvSpPr>
        <p:spPr>
          <a:xfrm>
            <a:off x="5902246" y="1981200"/>
            <a:ext cx="4620408" cy="1186684"/>
          </a:xfrm>
          <a:prstGeom prst="wedgeRectCallout">
            <a:avLst>
              <a:gd name="adj1" fmla="val -73228"/>
              <a:gd name="adj2" fmla="val 34187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r>
              <a:rPr kumimoji="1"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已绑定手机号，可以输入手机码登录。（跳转到上页内容）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899729" y="5743536"/>
            <a:ext cx="1649756" cy="5102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矩形标注 22"/>
          <p:cNvSpPr/>
          <p:nvPr/>
        </p:nvSpPr>
        <p:spPr>
          <a:xfrm>
            <a:off x="5902246" y="4780039"/>
            <a:ext cx="4620408" cy="1218605"/>
          </a:xfrm>
          <a:prstGeom prst="wedgeRectCallout">
            <a:avLst>
              <a:gd name="adj1" fmla="val -83790"/>
              <a:gd name="adj2" fmla="val 44073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r>
              <a:rPr kumimoji="1"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未绑定手机号，点击进入“其它登录方式”。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移动学习空间：登录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9950" y="1216770"/>
            <a:ext cx="2905443" cy="5165232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611827" y="2872884"/>
            <a:ext cx="2196985" cy="3488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标注 16"/>
          <p:cNvSpPr/>
          <p:nvPr/>
        </p:nvSpPr>
        <p:spPr>
          <a:xfrm>
            <a:off x="5446474" y="2990384"/>
            <a:ext cx="3241955" cy="615909"/>
          </a:xfrm>
          <a:prstGeom prst="wedgeRectCallout">
            <a:avLst>
              <a:gd name="adj1" fmla="val -74962"/>
              <a:gd name="adj2" fmla="val -41575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输入账号：学号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611827" y="3387920"/>
            <a:ext cx="2196985" cy="3488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矩形标注 24"/>
          <p:cNvSpPr/>
          <p:nvPr/>
        </p:nvSpPr>
        <p:spPr>
          <a:xfrm>
            <a:off x="5215449" y="4325592"/>
            <a:ext cx="3241955" cy="893056"/>
          </a:xfrm>
          <a:prstGeom prst="wedgeRectCallout">
            <a:avLst>
              <a:gd name="adj1" fmla="val -74788"/>
              <a:gd name="adj2" fmla="val -129015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输入密码：身份证后六位</a:t>
            </a:r>
            <a:endParaRPr kumimoji="1"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611827" y="2354190"/>
            <a:ext cx="2204085" cy="3488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标注 11"/>
          <p:cNvSpPr/>
          <p:nvPr/>
        </p:nvSpPr>
        <p:spPr>
          <a:xfrm>
            <a:off x="5217875" y="1252609"/>
            <a:ext cx="3241955" cy="1161248"/>
          </a:xfrm>
          <a:prstGeom prst="wedgeRectCallout">
            <a:avLst>
              <a:gd name="adj1" fmla="val -71936"/>
              <a:gd name="adj2" fmla="val 45891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输入</a:t>
            </a:r>
            <a:r>
              <a:rPr kumimoji="1"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“潍坊医学院继续教育学院成人教育平台”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移动学习空间：登录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322804" y="5817302"/>
            <a:ext cx="215365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完成登录</a:t>
            </a:r>
            <a:endParaRPr kumimoji="1"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移动学习空间：绑定手机号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1" name="内容占位符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4056" y="1216769"/>
            <a:ext cx="2905443" cy="516523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22" name="矩形 21"/>
          <p:cNvSpPr/>
          <p:nvPr/>
        </p:nvSpPr>
        <p:spPr>
          <a:xfrm>
            <a:off x="3248833" y="2185215"/>
            <a:ext cx="2703080" cy="9569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矩形标注 22"/>
          <p:cNvSpPr/>
          <p:nvPr/>
        </p:nvSpPr>
        <p:spPr>
          <a:xfrm>
            <a:off x="6866313" y="2685011"/>
            <a:ext cx="4006734" cy="914400"/>
          </a:xfrm>
          <a:prstGeom prst="wedgeRectCallout">
            <a:avLst>
              <a:gd name="adj1" fmla="val -80587"/>
              <a:gd name="adj2" fmla="val -77745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绑定手机号，下次可直接用手机号登录或找回密码。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3004" y="935413"/>
            <a:ext cx="3109912" cy="552873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移动学习空间：绑定手机号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1440179" y="3741419"/>
            <a:ext cx="1373407" cy="626705"/>
          </a:xfrm>
          <a:prstGeom prst="wedgeRectCallout">
            <a:avLst>
              <a:gd name="adj1" fmla="val 322999"/>
              <a:gd name="adj2" fmla="val -267440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en-US" altLang="zh-CN" sz="1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kumimoji="1" lang="zh-CN" altLang="en-US" sz="1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点击更多进入</a:t>
            </a:r>
            <a:endParaRPr kumimoji="1" lang="en-US" altLang="zh-CN" sz="1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60820" y="2156460"/>
            <a:ext cx="335280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标注 10"/>
          <p:cNvSpPr/>
          <p:nvPr/>
        </p:nvSpPr>
        <p:spPr>
          <a:xfrm>
            <a:off x="8867775" y="3330301"/>
            <a:ext cx="1884046" cy="571139"/>
          </a:xfrm>
          <a:prstGeom prst="wedgeRectCallout">
            <a:avLst>
              <a:gd name="adj1" fmla="val -151962"/>
              <a:gd name="adj2" fmla="val -389866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en-US" altLang="zh-CN" sz="1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1" lang="zh-CN" altLang="en-US" sz="1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输入邀请码“</a:t>
            </a:r>
            <a:r>
              <a:rPr kumimoji="1" lang="en-US" altLang="zh-CN" sz="1200" b="1" dirty="0" err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wfmccr</a:t>
            </a:r>
            <a:r>
              <a:rPr kumimoji="1" lang="zh-CN" altLang="en-US" sz="1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kumimoji="1" lang="en-US" altLang="zh-CN" sz="1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7660" y="1326774"/>
            <a:ext cx="2827008" cy="502830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移动学习：课程学习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221480" y="3317703"/>
            <a:ext cx="647699" cy="6916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标注 11"/>
          <p:cNvSpPr/>
          <p:nvPr/>
        </p:nvSpPr>
        <p:spPr>
          <a:xfrm>
            <a:off x="7750278" y="2085558"/>
            <a:ext cx="3898797" cy="759200"/>
          </a:xfrm>
          <a:prstGeom prst="wedgeRectCallout">
            <a:avLst>
              <a:gd name="adj1" fmla="val -123561"/>
              <a:gd name="adj2" fmla="val 130411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点击进入“课程学习”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移动学习：课程学习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41" name="Picture 1" descr="C:\Users\Administrator\Documents\Tencent Files\232823201\Image\C2C\E5942635F27F9C9A493B1996340B7A0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9" y="1085850"/>
            <a:ext cx="2828924" cy="50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Administrator\Documents\Tencent Files\232823201\Image\C2C\8881D917CD01A0F4719F4C8580C9B5B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1085850"/>
            <a:ext cx="2852739" cy="507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istrator\Documents\Tencent Files\232823201\Image\C2C\A9F4DAA8DA51EABBA42B60A6054AAB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7" y="1085850"/>
            <a:ext cx="2852737" cy="507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76275" y="1552574"/>
            <a:ext cx="704850" cy="333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312569" y="1557335"/>
            <a:ext cx="704850" cy="333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9886950" y="1566861"/>
            <a:ext cx="819150" cy="333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移动学习：课程学习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1" name="内容占位符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5430" y="1216769"/>
            <a:ext cx="2905443" cy="516523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22" name="矩形 21"/>
          <p:cNvSpPr/>
          <p:nvPr/>
        </p:nvSpPr>
        <p:spPr>
          <a:xfrm>
            <a:off x="2872241" y="2299117"/>
            <a:ext cx="2714332" cy="6192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矩形标注 22"/>
          <p:cNvSpPr/>
          <p:nvPr/>
        </p:nvSpPr>
        <p:spPr>
          <a:xfrm>
            <a:off x="642783" y="3356914"/>
            <a:ext cx="2705101" cy="1101029"/>
          </a:xfrm>
          <a:prstGeom prst="wedgeRectCallout">
            <a:avLst>
              <a:gd name="adj1" fmla="val 47527"/>
              <a:gd name="adj2" fmla="val -112903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点击课程封面，进入课程。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内容占位符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274" y="1216769"/>
            <a:ext cx="2905443" cy="516523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26" name="矩形 25"/>
          <p:cNvSpPr/>
          <p:nvPr/>
        </p:nvSpPr>
        <p:spPr>
          <a:xfrm>
            <a:off x="7018863" y="3144913"/>
            <a:ext cx="620186" cy="3986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标注 11"/>
          <p:cNvSpPr/>
          <p:nvPr/>
        </p:nvSpPr>
        <p:spPr>
          <a:xfrm>
            <a:off x="8518488" y="2504460"/>
            <a:ext cx="2854361" cy="690308"/>
          </a:xfrm>
          <a:prstGeom prst="wedgeRectCallout">
            <a:avLst>
              <a:gd name="adj1" fmla="val -85308"/>
              <a:gd name="adj2" fmla="val 68943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点击“章节”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270424" y="4978198"/>
            <a:ext cx="608193" cy="2629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标注 19"/>
          <p:cNvSpPr/>
          <p:nvPr/>
        </p:nvSpPr>
        <p:spPr>
          <a:xfrm>
            <a:off x="8222719" y="5437035"/>
            <a:ext cx="3462180" cy="913371"/>
          </a:xfrm>
          <a:prstGeom prst="wedgeRectCallout">
            <a:avLst>
              <a:gd name="adj1" fmla="val -90189"/>
              <a:gd name="adj2" fmla="val -79776"/>
            </a:avLst>
          </a:prstGeom>
          <a:solidFill>
            <a:srgbClr val="FFC0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注：每个章节需要完成的任务点数量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270424" y="4261019"/>
            <a:ext cx="1368625" cy="2786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标注 27"/>
          <p:cNvSpPr/>
          <p:nvPr/>
        </p:nvSpPr>
        <p:spPr>
          <a:xfrm>
            <a:off x="8222718" y="3670637"/>
            <a:ext cx="3462180" cy="1290529"/>
          </a:xfrm>
          <a:prstGeom prst="wedgeRectCallout">
            <a:avLst>
              <a:gd name="adj1" fmla="val -75078"/>
              <a:gd name="adj2" fmla="val 9018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点击进入相应章节学习，电脑端与移动端学习数据同步。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移动学习：电子教材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内容占位符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2715" y="1216769"/>
            <a:ext cx="2905443" cy="516523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26" name="矩形 25"/>
          <p:cNvSpPr/>
          <p:nvPr/>
        </p:nvSpPr>
        <p:spPr>
          <a:xfrm>
            <a:off x="5883441" y="3099918"/>
            <a:ext cx="620186" cy="3601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标注 11"/>
          <p:cNvSpPr/>
          <p:nvPr/>
        </p:nvSpPr>
        <p:spPr>
          <a:xfrm>
            <a:off x="7623060" y="2409610"/>
            <a:ext cx="2331648" cy="690308"/>
          </a:xfrm>
          <a:prstGeom prst="wedgeRectCallout">
            <a:avLst>
              <a:gd name="adj1" fmla="val -100969"/>
              <a:gd name="adj2" fmla="val 63424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点击“资料”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434597" y="3538437"/>
            <a:ext cx="2461503" cy="3601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标注 27"/>
          <p:cNvSpPr/>
          <p:nvPr/>
        </p:nvSpPr>
        <p:spPr>
          <a:xfrm>
            <a:off x="7623061" y="3849673"/>
            <a:ext cx="2968740" cy="703278"/>
          </a:xfrm>
          <a:prstGeom prst="wedgeRectCallout">
            <a:avLst>
              <a:gd name="adj1" fmla="val -80202"/>
              <a:gd name="adj2" fmla="val -61852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查看“电子教材”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t="1" b="46551"/>
          <a:stretch>
            <a:fillRect/>
          </a:stretch>
        </p:blipFill>
        <p:spPr>
          <a:xfrm>
            <a:off x="4991100" y="802063"/>
            <a:ext cx="7189694" cy="555066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移动学习：学习资源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446089"/>
            <a:ext cx="3957485" cy="3930456"/>
          </a:xfrm>
          <a:prstGeom prst="rect">
            <a:avLst/>
          </a:prstGeom>
        </p:spPr>
      </p:pic>
      <p:sp>
        <p:nvSpPr>
          <p:cNvPr id="6" name="矩形标注 5"/>
          <p:cNvSpPr/>
          <p:nvPr/>
        </p:nvSpPr>
        <p:spPr>
          <a:xfrm>
            <a:off x="723901" y="1885949"/>
            <a:ext cx="5295900" cy="4236123"/>
          </a:xfrm>
          <a:prstGeom prst="wedgeRectCallout">
            <a:avLst>
              <a:gd name="adj1" fmla="val 112969"/>
              <a:gd name="adj2" fmla="val 31609"/>
            </a:avLst>
          </a:prstGeom>
          <a:solidFill>
            <a:schemeClr val="accent1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同学们：</a:t>
            </a:r>
            <a:endParaRPr kumimoji="1" lang="en-US" altLang="zh-CN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除了课程学习，移动学习平台还提供了海量学习资源，帮助我们拓展学习。</a:t>
            </a:r>
            <a:endParaRPr kumimoji="1" lang="en-US" altLang="zh-CN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kumimoji="1" lang="en-US" altLang="zh-CN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800" b="1" i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让我们一起遨游知识的海洋吧！</a:t>
            </a:r>
            <a:endParaRPr kumimoji="1" lang="zh-CN" altLang="en-US" sz="2800" b="1" i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endParaRPr lang="zh-CN" alt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303" y="1058913"/>
            <a:ext cx="9953388" cy="425367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个人空间：登录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4420859" y="5646341"/>
            <a:ext cx="6919908" cy="973614"/>
          </a:xfrm>
          <a:prstGeom prst="wedgeRectCallout">
            <a:avLst>
              <a:gd name="adj1" fmla="val 6021"/>
              <a:gd name="adj2" fmla="val -413895"/>
            </a:avLst>
          </a:prstGeom>
          <a:solidFill>
            <a:srgbClr val="FFFF0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登录潍坊医学院继续教育学院官网：</a:t>
            </a:r>
            <a:r>
              <a:rPr kumimoji="1"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http://wfmccr.jxjy.chaoxing.com/mh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点击登录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t="57204" r="14852" b="4238"/>
          <a:stretch>
            <a:fillRect/>
          </a:stretch>
        </p:blipFill>
        <p:spPr>
          <a:xfrm>
            <a:off x="0" y="0"/>
            <a:ext cx="12177712" cy="6858000"/>
          </a:xfrm>
        </p:spPr>
      </p:pic>
      <p:sp>
        <p:nvSpPr>
          <p:cNvPr id="7" name="标题 1"/>
          <p:cNvSpPr txBox="1"/>
          <p:nvPr/>
        </p:nvSpPr>
        <p:spPr>
          <a:xfrm>
            <a:off x="601017" y="1268444"/>
            <a:ext cx="6383442" cy="4785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zh-CN" altLang="en-US" sz="36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平台客服</a:t>
            </a:r>
            <a:endParaRPr kumimoji="1" lang="en-US" altLang="zh-CN" sz="36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 algn="l">
              <a:lnSpc>
                <a:spcPct val="150000"/>
              </a:lnSpc>
              <a:spcBef>
                <a:spcPts val="0"/>
              </a:spcBef>
              <a:defRPr/>
            </a:pPr>
            <a:r>
              <a:rPr kumimoji="1" lang="en-US" altLang="zh-CN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在线客服</a:t>
            </a:r>
            <a:endParaRPr lang="en-US" altLang="zh-CN" sz="1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hlinkClick r:id="rId2"/>
              </a:rPr>
              <a:t>http://www10.53kf.com/webCompany.php?arg=10097821&amp;style=1&amp;kf=&amp;zdkf_type=1</a:t>
            </a:r>
            <a:endParaRPr lang="en-US" altLang="zh-CN" sz="1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服务时间：周一至周五</a:t>
            </a:r>
            <a:r>
              <a:rPr lang="en-US" altLang="zh-CN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8:00</a:t>
            </a:r>
            <a:r>
              <a:rPr lang="zh-CN" altLang="en-US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～</a:t>
            </a:r>
            <a:r>
              <a:rPr lang="en-US" altLang="zh-CN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21:00,</a:t>
            </a:r>
            <a:r>
              <a:rPr lang="zh-CN" altLang="en-US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周六至周日</a:t>
            </a:r>
            <a:r>
              <a:rPr lang="en-US" altLang="zh-CN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9:30</a:t>
            </a:r>
            <a:r>
              <a:rPr lang="zh-CN" altLang="en-US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～</a:t>
            </a:r>
            <a:r>
              <a:rPr lang="en-US" altLang="zh-CN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17:00</a:t>
            </a:r>
            <a:endParaRPr kumimoji="1" lang="en-US" altLang="zh-CN" sz="1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客服离线时请您留言，</a:t>
            </a:r>
            <a:r>
              <a:rPr lang="zh-CN" altLang="en-US" sz="18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留言</a:t>
            </a:r>
            <a:r>
              <a:rPr lang="zh-CN" altLang="en-US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时请您留下有效</a:t>
            </a:r>
            <a:r>
              <a:rPr lang="en-US" altLang="zh-CN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email</a:t>
            </a:r>
            <a:r>
              <a:rPr lang="zh-CN" altLang="en-US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地址或手机，便于我们回复问题，否则有可能无法联系到您。我们不在线时，也可通过邮箱</a:t>
            </a:r>
            <a:r>
              <a:rPr lang="en-US" altLang="zh-CN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zzkf@chaoxing.com</a:t>
            </a:r>
            <a:r>
              <a:rPr lang="zh-CN" altLang="en-US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 将您的使用感受和建议告诉我们，谢谢！</a:t>
            </a:r>
            <a:endParaRPr lang="zh-CN" altLang="en-US" sz="1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服务热线</a:t>
            </a:r>
            <a:r>
              <a:rPr lang="en-US" altLang="zh-CN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:400-069-8603</a:t>
            </a:r>
            <a:endParaRPr lang="en-US" altLang="zh-CN" sz="1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服务时间：周一至周五</a:t>
            </a:r>
            <a:r>
              <a:rPr lang="en-US" altLang="zh-CN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8:00</a:t>
            </a:r>
            <a:r>
              <a:rPr lang="zh-CN" altLang="en-US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～</a:t>
            </a:r>
            <a:r>
              <a:rPr lang="en-US" altLang="zh-CN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21:00</a:t>
            </a:r>
            <a:r>
              <a:rPr lang="zh-CN" altLang="en-US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；周六至周日</a:t>
            </a:r>
            <a:r>
              <a:rPr lang="en-US" altLang="zh-CN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9:30</a:t>
            </a:r>
            <a:r>
              <a:rPr lang="zh-CN" altLang="en-US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～</a:t>
            </a:r>
            <a:r>
              <a:rPr lang="en-US" altLang="zh-CN" sz="1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17:00</a:t>
            </a:r>
            <a:endParaRPr lang="en-US" altLang="zh-CN" sz="1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kumimoji="1" lang="zh-CN" altLang="en-US" sz="20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b="14549"/>
          <a:stretch>
            <a:fillRect/>
          </a:stretch>
        </p:blipFill>
        <p:spPr>
          <a:xfrm>
            <a:off x="0" y="-64782"/>
            <a:ext cx="12192000" cy="692278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954772"/>
            <a:ext cx="12192000" cy="1903228"/>
          </a:xfrm>
          <a:prstGeom prst="rect">
            <a:avLst/>
          </a:prstGeom>
          <a:solidFill>
            <a:srgbClr val="00206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1135910" y="2379505"/>
            <a:ext cx="10515600" cy="1017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8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谢谢！</a:t>
            </a:r>
            <a:endParaRPr kumimoji="1" lang="en-US" altLang="zh-CN" sz="88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288" y="778250"/>
            <a:ext cx="12192000" cy="655114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210200" y="3532074"/>
            <a:ext cx="3392167" cy="2857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标注 9"/>
          <p:cNvSpPr/>
          <p:nvPr/>
        </p:nvSpPr>
        <p:spPr>
          <a:xfrm>
            <a:off x="8537596" y="1637113"/>
            <a:ext cx="3541938" cy="615909"/>
          </a:xfrm>
          <a:prstGeom prst="wedgeRectCallout">
            <a:avLst>
              <a:gd name="adj1" fmla="val -108463"/>
              <a:gd name="adj2" fmla="val 245045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>
              <a:buAutoNum type="arabicPeriod"/>
            </a:pP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输入账号：学号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08776" y="3916299"/>
            <a:ext cx="3392167" cy="3149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矩形标注 7"/>
          <p:cNvSpPr/>
          <p:nvPr/>
        </p:nvSpPr>
        <p:spPr>
          <a:xfrm>
            <a:off x="6875050" y="4912932"/>
            <a:ext cx="4147626" cy="615909"/>
          </a:xfrm>
          <a:prstGeom prst="wedgeRectCallout">
            <a:avLst>
              <a:gd name="adj1" fmla="val -40202"/>
              <a:gd name="adj2" fmla="val -176994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输入密码：身份证后六位</a:t>
            </a:r>
            <a:endParaRPr kumimoji="1"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个人空间：登录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649" y="1472414"/>
            <a:ext cx="9390288" cy="396017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628309" y="2924214"/>
            <a:ext cx="3392167" cy="2857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标注 9"/>
          <p:cNvSpPr/>
          <p:nvPr/>
        </p:nvSpPr>
        <p:spPr>
          <a:xfrm>
            <a:off x="7572139" y="1637113"/>
            <a:ext cx="4507395" cy="615909"/>
          </a:xfrm>
          <a:prstGeom prst="wedgeRectCallout">
            <a:avLst>
              <a:gd name="adj1" fmla="val -102062"/>
              <a:gd name="adj2" fmla="val 172654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>
              <a:buAutoNum type="arabicPeriod"/>
            </a:pP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密码修改：输入新密码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28309" y="3242066"/>
            <a:ext cx="3392167" cy="3149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矩形标注 7"/>
          <p:cNvSpPr/>
          <p:nvPr/>
        </p:nvSpPr>
        <p:spPr>
          <a:xfrm>
            <a:off x="6875050" y="4912932"/>
            <a:ext cx="4147626" cy="615909"/>
          </a:xfrm>
          <a:prstGeom prst="wedgeRectCallout">
            <a:avLst>
              <a:gd name="adj1" fmla="val -61155"/>
              <a:gd name="adj2" fmla="val -286194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确认密码：确认新密码</a:t>
            </a:r>
            <a:endParaRPr kumimoji="1"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个人空间：登录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9324" y="1637113"/>
            <a:ext cx="7619048" cy="348571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899425" y="2924214"/>
            <a:ext cx="2297335" cy="2857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标注 9"/>
          <p:cNvSpPr/>
          <p:nvPr/>
        </p:nvSpPr>
        <p:spPr>
          <a:xfrm>
            <a:off x="7572139" y="1637113"/>
            <a:ext cx="4507395" cy="615909"/>
          </a:xfrm>
          <a:prstGeom prst="wedgeRectCallout">
            <a:avLst>
              <a:gd name="adj1" fmla="val -102062"/>
              <a:gd name="adj2" fmla="val 172654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>
              <a:buAutoNum type="arabicPeriod"/>
            </a:pP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绑定手机号：输入手机号码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99426" y="3242066"/>
            <a:ext cx="695246" cy="3149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矩形标注 7"/>
          <p:cNvSpPr/>
          <p:nvPr/>
        </p:nvSpPr>
        <p:spPr>
          <a:xfrm>
            <a:off x="6875050" y="4912932"/>
            <a:ext cx="4147626" cy="615909"/>
          </a:xfrm>
          <a:prstGeom prst="wedgeRectCallout">
            <a:avLst>
              <a:gd name="adj1" fmla="val -105612"/>
              <a:gd name="adj2" fmla="val -276378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输入验证码</a:t>
            </a:r>
            <a:endParaRPr kumimoji="1"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个人空间：登录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644963" y="6223005"/>
            <a:ext cx="21536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完成登录</a:t>
            </a:r>
            <a:endParaRPr kumimoji="1"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695" y="882350"/>
            <a:ext cx="8804535" cy="568147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19124" y="1890713"/>
            <a:ext cx="1178148" cy="3000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个人空间：修改手机号码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400300" y="2393862"/>
            <a:ext cx="2057399" cy="2762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标注 7"/>
          <p:cNvSpPr/>
          <p:nvPr/>
        </p:nvSpPr>
        <p:spPr>
          <a:xfrm>
            <a:off x="7046089" y="3597144"/>
            <a:ext cx="4485931" cy="675384"/>
          </a:xfrm>
          <a:prstGeom prst="wedgeRectCallout">
            <a:avLst>
              <a:gd name="adj1" fmla="val -110001"/>
              <a:gd name="adj2" fmla="val -203844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修改绑定手机，可以通过手机号登录（包括移动端）。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标注 14"/>
          <p:cNvSpPr/>
          <p:nvPr/>
        </p:nvSpPr>
        <p:spPr>
          <a:xfrm>
            <a:off x="352308" y="4082587"/>
            <a:ext cx="2146979" cy="300037"/>
          </a:xfrm>
          <a:prstGeom prst="wedgeRectCallout">
            <a:avLst>
              <a:gd name="adj1" fmla="val -9128"/>
              <a:gd name="adj2" fmla="val -688024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点击进入“账号管理”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147" y="935413"/>
            <a:ext cx="9079082" cy="556634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200399" y="1619539"/>
            <a:ext cx="762001" cy="1713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个人空间：修改登录密码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133600" y="1948008"/>
            <a:ext cx="3381376" cy="18429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标注 7"/>
          <p:cNvSpPr/>
          <p:nvPr/>
        </p:nvSpPr>
        <p:spPr>
          <a:xfrm>
            <a:off x="7046089" y="3590924"/>
            <a:ext cx="1652047" cy="681603"/>
          </a:xfrm>
          <a:prstGeom prst="wedgeRectCallout">
            <a:avLst>
              <a:gd name="adj1" fmla="val -178181"/>
              <a:gd name="adj2" fmla="val -102834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修改登录密码。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标注 14"/>
          <p:cNvSpPr/>
          <p:nvPr/>
        </p:nvSpPr>
        <p:spPr>
          <a:xfrm>
            <a:off x="6677025" y="1619538"/>
            <a:ext cx="1552577" cy="426177"/>
          </a:xfrm>
          <a:prstGeom prst="wedgeRectCallout">
            <a:avLst>
              <a:gd name="adj1" fmla="val -220374"/>
              <a:gd name="adj2" fmla="val -24521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点击密码管理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288" y="847428"/>
            <a:ext cx="12034609" cy="585340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71679" y="2905701"/>
            <a:ext cx="885826" cy="3045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-14288" y="0"/>
            <a:ext cx="12192000" cy="778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57219" y="157163"/>
            <a:ext cx="747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个人空间：通知</a:t>
            </a:r>
            <a:endParaRPr kumimoji="1"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02708" y="1676400"/>
            <a:ext cx="9417613" cy="30640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标注 7"/>
          <p:cNvSpPr/>
          <p:nvPr/>
        </p:nvSpPr>
        <p:spPr>
          <a:xfrm>
            <a:off x="3073675" y="5569392"/>
            <a:ext cx="6841850" cy="681603"/>
          </a:xfrm>
          <a:prstGeom prst="wedgeRectCallout">
            <a:avLst>
              <a:gd name="adj1" fmla="val 38582"/>
              <a:gd name="adj2" fmla="val -267779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点击查看学校下发相关通知（包括线上考试通知，线上考试通知点击即可进行答题）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标注 14"/>
          <p:cNvSpPr/>
          <p:nvPr/>
        </p:nvSpPr>
        <p:spPr>
          <a:xfrm>
            <a:off x="285750" y="3871769"/>
            <a:ext cx="1202984" cy="360165"/>
          </a:xfrm>
          <a:prstGeom prst="wedgeRectCallout">
            <a:avLst>
              <a:gd name="adj1" fmla="val 479"/>
              <a:gd name="adj2" fmla="val -240951"/>
            </a:avLst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点击通知</a:t>
            </a:r>
            <a:endParaRPr kumimoji="1" lang="en-US" altLang="zh-CN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1320</Words>
  <Application>WPS 演示</Application>
  <PresentationFormat>宽屏</PresentationFormat>
  <Paragraphs>180</Paragraphs>
  <Slides>31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3" baseType="lpstr">
      <vt:lpstr>Arial</vt:lpstr>
      <vt:lpstr>宋体</vt:lpstr>
      <vt:lpstr>Wingdings</vt:lpstr>
      <vt:lpstr>黑体</vt:lpstr>
      <vt:lpstr>等线</vt:lpstr>
      <vt:lpstr>等线</vt:lpstr>
      <vt:lpstr>微软雅黑</vt:lpstr>
      <vt:lpstr>Arial Unicode MS</vt:lpstr>
      <vt:lpstr>等线 Light</vt:lpstr>
      <vt:lpstr>Calibri</vt:lpstr>
      <vt:lpstr>Segoe UI</vt:lpstr>
      <vt:lpstr>Office 主题​​</vt:lpstr>
      <vt:lpstr>PowerPoint 演示文稿</vt:lpstr>
      <vt:lpstr>电脑端使用说明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移动端使用说明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Administrator</cp:lastModifiedBy>
  <cp:revision>115</cp:revision>
  <dcterms:created xsi:type="dcterms:W3CDTF">2018-07-08T11:49:00Z</dcterms:created>
  <dcterms:modified xsi:type="dcterms:W3CDTF">2021-05-26T06:55:47Z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CE979A1B16C4497092DE81AE414B9088</vt:lpwstr>
  </property>
  <property fmtid="{D5CDD505-2E9C-101B-9397-08002B2CF9AE}" pid="3" name="KSOProductBuildVer">
    <vt:lpwstr>2052-11.1.0.10495</vt:lpwstr>
  </property>
</Properties>
</file>